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iXF5cBBQzl1soG4J4w1Omn2ma0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A20664-A51B-44E5-8661-1603C6AE9E8F}">
  <a:tblStyle styleId="{71A20664-A51B-44E5-8661-1603C6AE9E8F}" styleName="Table_0">
    <a:wholeTbl>
      <a:tcTxStyle b="off" i="off">
        <a:font>
          <a:latin typeface="ABC Favorit Pro Light"/>
          <a:ea typeface="ABC Favorit Pro Light"/>
          <a:cs typeface="ABC Favorit Pro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A"/>
          </a:solidFill>
        </a:fill>
      </a:tcStyle>
    </a:wholeTbl>
    <a:band1H>
      <a:tcTxStyle/>
      <a:tcStyle>
        <a:fill>
          <a:solidFill>
            <a:srgbClr val="CCCBD2"/>
          </a:solidFill>
        </a:fill>
      </a:tcStyle>
    </a:band1H>
    <a:band2H>
      <a:tcTxStyle/>
    </a:band2H>
    <a:band1V>
      <a:tcTxStyle/>
      <a:tcStyle>
        <a:fill>
          <a:solidFill>
            <a:srgbClr val="CCCBD2"/>
          </a:solidFill>
        </a:fill>
      </a:tcStyle>
    </a:band1V>
    <a:band2V>
      <a:tcTxStyle/>
    </a:band2V>
    <a:lastCol>
      <a:tcTxStyle b="on" i="off">
        <a:font>
          <a:latin typeface="ABC Favorit Pro Light"/>
          <a:ea typeface="ABC Favorit Pro Light"/>
          <a:cs typeface="ABC Favorit Pro Light"/>
        </a:font>
        <a:schemeClr val="lt1"/>
      </a:tcTxStyle>
      <a:tcStyle>
        <a:fill>
          <a:solidFill>
            <a:schemeClr val="accent4"/>
          </a:solidFill>
        </a:fill>
      </a:tcStyle>
    </a:lastCol>
    <a:firstCol>
      <a:tcTxStyle b="on" i="off">
        <a:font>
          <a:latin typeface="ABC Favorit Pro Light"/>
          <a:ea typeface="ABC Favorit Pro Light"/>
          <a:cs typeface="ABC Favorit Pro Light"/>
        </a:font>
        <a:schemeClr val="lt1"/>
      </a:tcTxStyle>
      <a:tcStyle>
        <a:fill>
          <a:solidFill>
            <a:schemeClr val="accent4"/>
          </a:solidFill>
        </a:fill>
      </a:tcStyle>
    </a:firstCol>
    <a:lastRow>
      <a:tcTxStyle b="on" i="off">
        <a:font>
          <a:latin typeface="ABC Favorit Pro Light"/>
          <a:ea typeface="ABC Favorit Pro Light"/>
          <a:cs typeface="ABC Favorit Pro Light"/>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ABC Favorit Pro Light"/>
          <a:ea typeface="ABC Favorit Pro Light"/>
          <a:cs typeface="ABC Favorit Pro Light"/>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13" name="Google Shape;713;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22" name="Google Shape;72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30" name="Google Shape;73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38" name="Google Shape;73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46" name="Google Shape;74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54" name="Google Shape;75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62" name="Google Shape;762;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70" name="Google Shape;77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78" name="Google Shape;77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End user = end entity, could be a system/service</a:t>
            </a:r>
            <a:endParaRPr/>
          </a:p>
        </p:txBody>
      </p:sp>
      <p:sp>
        <p:nvSpPr>
          <p:cNvPr id="786" name="Google Shape;786;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lt1"/>
        </a:solidFill>
      </p:bgPr>
    </p:bg>
    <p:spTree>
      <p:nvGrpSpPr>
        <p:cNvPr id="14" name="Shape 14"/>
        <p:cNvGrpSpPr/>
        <p:nvPr/>
      </p:nvGrpSpPr>
      <p:grpSpPr>
        <a:xfrm>
          <a:off x="0" y="0"/>
          <a:ext cx="0" cy="0"/>
          <a:chOff x="0" y="0"/>
          <a:chExt cx="0" cy="0"/>
        </a:xfrm>
      </p:grpSpPr>
      <p:sp>
        <p:nvSpPr>
          <p:cNvPr id="15" name="Google Shape;15;p53"/>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 name="Google Shape;16;p53"/>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
        <p:nvSpPr>
          <p:cNvPr id="17" name="Google Shape;17;p53"/>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3"/>
          <p:cNvSpPr/>
          <p:nvPr/>
        </p:nvSpPr>
        <p:spPr>
          <a:xfrm>
            <a:off x="0" y="3599330"/>
            <a:ext cx="1631949" cy="3258356"/>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9" name="Google Shape;19;p53"/>
          <p:cNvSpPr/>
          <p:nvPr/>
        </p:nvSpPr>
        <p:spPr>
          <a:xfrm>
            <a:off x="4187825" y="3599330"/>
            <a:ext cx="1260475"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0" name="Google Shape;20;p53"/>
          <p:cNvSpPr/>
          <p:nvPr/>
        </p:nvSpPr>
        <p:spPr>
          <a:xfrm>
            <a:off x="2927349" y="3599330"/>
            <a:ext cx="1260475" cy="3258356"/>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1" name="Google Shape;21;p53"/>
          <p:cNvSpPr/>
          <p:nvPr/>
        </p:nvSpPr>
        <p:spPr>
          <a:xfrm>
            <a:off x="1631950" y="3599330"/>
            <a:ext cx="1295400"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2" name="Google Shape;22;p53"/>
          <p:cNvSpPr/>
          <p:nvPr/>
        </p:nvSpPr>
        <p:spPr>
          <a:xfrm>
            <a:off x="5448300" y="3599330"/>
            <a:ext cx="6743762" cy="3258356"/>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g + Title + Content">
  <p:cSld name="*Tag + Title + Content">
    <p:bg>
      <p:bgPr>
        <a:solidFill>
          <a:schemeClr val="lt1"/>
        </a:solidFill>
      </p:bgPr>
    </p:bg>
    <p:spTree>
      <p:nvGrpSpPr>
        <p:cNvPr id="110" name="Shape 110"/>
        <p:cNvGrpSpPr/>
        <p:nvPr/>
      </p:nvGrpSpPr>
      <p:grpSpPr>
        <a:xfrm>
          <a:off x="0" y="0"/>
          <a:ext cx="0" cy="0"/>
          <a:chOff x="0" y="0"/>
          <a:chExt cx="0" cy="0"/>
        </a:xfrm>
      </p:grpSpPr>
      <p:grpSp>
        <p:nvGrpSpPr>
          <p:cNvPr id="111" name="Google Shape;111;p58"/>
          <p:cNvGrpSpPr/>
          <p:nvPr/>
        </p:nvGrpSpPr>
        <p:grpSpPr>
          <a:xfrm>
            <a:off x="1487488" y="0"/>
            <a:ext cx="9217025" cy="6858000"/>
            <a:chOff x="1499665" y="-342900"/>
            <a:chExt cx="9423400" cy="5486400"/>
          </a:xfrm>
        </p:grpSpPr>
        <p:cxnSp>
          <p:nvCxnSpPr>
            <p:cNvPr id="112" name="Google Shape;112;p58"/>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13" name="Google Shape;113;p58"/>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14" name="Google Shape;114;p58"/>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15" name="Google Shape;115;p58"/>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16" name="Google Shape;116;p58"/>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117" name="Google Shape;117;p58"/>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118" name="Google Shape;118;p58"/>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119" name="Google Shape;119;p58"/>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120" name="Google Shape;120;p58"/>
          <p:cNvSpPr txBox="1"/>
          <p:nvPr>
            <p:ph idx="1" type="body"/>
          </p:nvPr>
        </p:nvSpPr>
        <p:spPr>
          <a:xfrm>
            <a:off x="371461" y="2205038"/>
            <a:ext cx="1144823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58"/>
          <p:cNvSpPr txBox="1"/>
          <p:nvPr>
            <p:ph idx="2" type="body"/>
          </p:nvPr>
        </p:nvSpPr>
        <p:spPr>
          <a:xfrm>
            <a:off x="371461" y="773404"/>
            <a:ext cx="11448230" cy="19781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58"/>
          <p:cNvSpPr txBox="1"/>
          <p:nvPr>
            <p:ph type="title"/>
          </p:nvPr>
        </p:nvSpPr>
        <p:spPr>
          <a:xfrm>
            <a:off x="371476" y="1125538"/>
            <a:ext cx="11449049" cy="9925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5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dium + Image Left + Content">
  <p:cSld name="*Title Medium + Image Left + Content">
    <p:spTree>
      <p:nvGrpSpPr>
        <p:cNvPr id="124" name="Shape 124"/>
        <p:cNvGrpSpPr/>
        <p:nvPr/>
      </p:nvGrpSpPr>
      <p:grpSpPr>
        <a:xfrm>
          <a:off x="0" y="0"/>
          <a:ext cx="0" cy="0"/>
          <a:chOff x="0" y="0"/>
          <a:chExt cx="0" cy="0"/>
        </a:xfrm>
      </p:grpSpPr>
      <p:sp>
        <p:nvSpPr>
          <p:cNvPr id="125" name="Google Shape;125;p59"/>
          <p:cNvSpPr txBox="1"/>
          <p:nvPr>
            <p:ph idx="1" type="body"/>
          </p:nvPr>
        </p:nvSpPr>
        <p:spPr>
          <a:xfrm>
            <a:off x="5703885" y="1125538"/>
            <a:ext cx="611771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59"/>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59"/>
          <p:cNvSpPr/>
          <p:nvPr>
            <p:ph idx="3" type="pic"/>
          </p:nvPr>
        </p:nvSpPr>
        <p:spPr>
          <a:xfrm>
            <a:off x="0" y="0"/>
            <a:ext cx="5448300" cy="6857553"/>
          </a:xfrm>
          <a:prstGeom prst="rect">
            <a:avLst/>
          </a:prstGeom>
          <a:solidFill>
            <a:srgbClr val="FAFAF9"/>
          </a:solidFill>
          <a:ln>
            <a:noFill/>
          </a:ln>
        </p:spPr>
      </p:sp>
      <p:sp>
        <p:nvSpPr>
          <p:cNvPr id="128" name="Google Shape;128;p59"/>
          <p:cNvSpPr txBox="1"/>
          <p:nvPr>
            <p:ph type="title"/>
          </p:nvPr>
        </p:nvSpPr>
        <p:spPr>
          <a:xfrm>
            <a:off x="5703868" y="1520825"/>
            <a:ext cx="6116657" cy="196217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9"/>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5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Image (Left)">
  <p:cSld name="*Title + Content + Image (Left)">
    <p:spTree>
      <p:nvGrpSpPr>
        <p:cNvPr id="131" name="Shape 131"/>
        <p:cNvGrpSpPr/>
        <p:nvPr/>
      </p:nvGrpSpPr>
      <p:grpSpPr>
        <a:xfrm>
          <a:off x="0" y="0"/>
          <a:ext cx="0" cy="0"/>
          <a:chOff x="0" y="0"/>
          <a:chExt cx="0" cy="0"/>
        </a:xfrm>
      </p:grpSpPr>
      <p:grpSp>
        <p:nvGrpSpPr>
          <p:cNvPr id="132" name="Google Shape;132;p60"/>
          <p:cNvGrpSpPr/>
          <p:nvPr/>
        </p:nvGrpSpPr>
        <p:grpSpPr>
          <a:xfrm>
            <a:off x="8004174" y="0"/>
            <a:ext cx="2569529" cy="6858000"/>
            <a:chOff x="8230665" y="-342900"/>
            <a:chExt cx="2561975" cy="5486400"/>
          </a:xfrm>
        </p:grpSpPr>
        <p:cxnSp>
          <p:nvCxnSpPr>
            <p:cNvPr id="133" name="Google Shape;133;p60"/>
            <p:cNvCxnSpPr/>
            <p:nvPr/>
          </p:nvCxnSpPr>
          <p:spPr>
            <a:xfrm>
              <a:off x="82306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cxnSp>
          <p:nvCxnSpPr>
            <p:cNvPr id="134" name="Google Shape;134;p60"/>
            <p:cNvCxnSpPr/>
            <p:nvPr/>
          </p:nvCxnSpPr>
          <p:spPr>
            <a:xfrm>
              <a:off x="9492026"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135" name="Google Shape;135;p60"/>
            <p:cNvCxnSpPr/>
            <p:nvPr/>
          </p:nvCxnSpPr>
          <p:spPr>
            <a:xfrm>
              <a:off x="10792640"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grpSp>
      <p:sp>
        <p:nvSpPr>
          <p:cNvPr id="136" name="Google Shape;136;p60"/>
          <p:cNvSpPr/>
          <p:nvPr/>
        </p:nvSpPr>
        <p:spPr>
          <a:xfrm>
            <a:off x="623888" y="657225"/>
            <a:ext cx="7273925" cy="55800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37" name="Google Shape;137;p60"/>
          <p:cNvSpPr txBox="1"/>
          <p:nvPr>
            <p:ph idx="1" type="body"/>
          </p:nvPr>
        </p:nvSpPr>
        <p:spPr>
          <a:xfrm>
            <a:off x="8256588" y="1125538"/>
            <a:ext cx="356393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60"/>
          <p:cNvSpPr txBox="1"/>
          <p:nvPr>
            <p:ph idx="2" type="body"/>
          </p:nvPr>
        </p:nvSpPr>
        <p:spPr>
          <a:xfrm>
            <a:off x="371474" y="6251576"/>
            <a:ext cx="7632695" cy="301624"/>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60"/>
          <p:cNvSpPr/>
          <p:nvPr>
            <p:ph idx="3" type="pic"/>
          </p:nvPr>
        </p:nvSpPr>
        <p:spPr>
          <a:xfrm>
            <a:off x="371475" y="1125538"/>
            <a:ext cx="7632700" cy="5111749"/>
          </a:xfrm>
          <a:prstGeom prst="rect">
            <a:avLst/>
          </a:prstGeom>
          <a:solidFill>
            <a:srgbClr val="F2F2F2"/>
          </a:solidFill>
          <a:ln>
            <a:noFill/>
          </a:ln>
        </p:spPr>
      </p:sp>
      <p:sp>
        <p:nvSpPr>
          <p:cNvPr id="140" name="Google Shape;140;p60"/>
          <p:cNvSpPr txBox="1"/>
          <p:nvPr>
            <p:ph idx="4" type="body"/>
          </p:nvPr>
        </p:nvSpPr>
        <p:spPr>
          <a:xfrm>
            <a:off x="8256588" y="2997288"/>
            <a:ext cx="3563937"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60"/>
          <p:cNvSpPr txBox="1"/>
          <p:nvPr>
            <p:ph type="title"/>
          </p:nvPr>
        </p:nvSpPr>
        <p:spPr>
          <a:xfrm>
            <a:off x="8256588" y="1520825"/>
            <a:ext cx="3563936" cy="138863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6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Short + Image + Content">
  <p:cSld name="*Title + Intro Short + Image + Content">
    <p:spTree>
      <p:nvGrpSpPr>
        <p:cNvPr id="143" name="Shape 143"/>
        <p:cNvGrpSpPr/>
        <p:nvPr/>
      </p:nvGrpSpPr>
      <p:grpSpPr>
        <a:xfrm>
          <a:off x="0" y="0"/>
          <a:ext cx="0" cy="0"/>
          <a:chOff x="0" y="0"/>
          <a:chExt cx="0" cy="0"/>
        </a:xfrm>
      </p:grpSpPr>
      <p:sp>
        <p:nvSpPr>
          <p:cNvPr id="144" name="Google Shape;144;p61"/>
          <p:cNvSpPr/>
          <p:nvPr>
            <p:ph idx="2" type="pic"/>
          </p:nvPr>
        </p:nvSpPr>
        <p:spPr>
          <a:xfrm>
            <a:off x="6999268" y="0"/>
            <a:ext cx="5192732" cy="6858000"/>
          </a:xfrm>
          <a:prstGeom prst="rect">
            <a:avLst/>
          </a:prstGeom>
          <a:solidFill>
            <a:srgbClr val="FAFAF9"/>
          </a:solidFill>
          <a:ln>
            <a:noFill/>
          </a:ln>
        </p:spPr>
      </p:sp>
      <p:sp>
        <p:nvSpPr>
          <p:cNvPr id="145" name="Google Shape;145;p61"/>
          <p:cNvSpPr txBox="1"/>
          <p:nvPr>
            <p:ph idx="1" type="body"/>
          </p:nvPr>
        </p:nvSpPr>
        <p:spPr>
          <a:xfrm>
            <a:off x="371474" y="3445329"/>
            <a:ext cx="6372226" cy="2791959"/>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61"/>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1"/>
              </a:buClr>
              <a:buSzPts val="2000"/>
              <a:buFont typeface="Arial"/>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61"/>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61"/>
          <p:cNvSpPr txBox="1"/>
          <p:nvPr>
            <p:ph type="title"/>
          </p:nvPr>
        </p:nvSpPr>
        <p:spPr>
          <a:xfrm>
            <a:off x="371473" y="1520824"/>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 Image Left + Content">
  <p:cSld name="*Title Short + Image Left + Content">
    <p:spTree>
      <p:nvGrpSpPr>
        <p:cNvPr id="150" name="Shape 150"/>
        <p:cNvGrpSpPr/>
        <p:nvPr/>
      </p:nvGrpSpPr>
      <p:grpSpPr>
        <a:xfrm>
          <a:off x="0" y="0"/>
          <a:ext cx="0" cy="0"/>
          <a:chOff x="0" y="0"/>
          <a:chExt cx="0" cy="0"/>
        </a:xfrm>
      </p:grpSpPr>
      <p:sp>
        <p:nvSpPr>
          <p:cNvPr id="151" name="Google Shape;151;p62"/>
          <p:cNvSpPr txBox="1"/>
          <p:nvPr>
            <p:ph idx="1" type="body"/>
          </p:nvPr>
        </p:nvSpPr>
        <p:spPr>
          <a:xfrm>
            <a:off x="5703868" y="1125538"/>
            <a:ext cx="611665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62"/>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62"/>
          <p:cNvSpPr txBox="1"/>
          <p:nvPr>
            <p:ph type="title"/>
          </p:nvPr>
        </p:nvSpPr>
        <p:spPr>
          <a:xfrm>
            <a:off x="5703868" y="1519200"/>
            <a:ext cx="6116658" cy="685838"/>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62"/>
          <p:cNvSpPr/>
          <p:nvPr>
            <p:ph idx="3" type="pic"/>
          </p:nvPr>
        </p:nvSpPr>
        <p:spPr>
          <a:xfrm>
            <a:off x="0" y="0"/>
            <a:ext cx="5448300" cy="6857553"/>
          </a:xfrm>
          <a:prstGeom prst="rect">
            <a:avLst/>
          </a:prstGeom>
          <a:solidFill>
            <a:srgbClr val="FAFAF9"/>
          </a:solidFill>
          <a:ln>
            <a:noFill/>
          </a:ln>
        </p:spPr>
      </p:sp>
      <p:sp>
        <p:nvSpPr>
          <p:cNvPr id="155" name="Google Shape;155;p62"/>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6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7" name="Shape 157"/>
        <p:cNvGrpSpPr/>
        <p:nvPr/>
      </p:nvGrpSpPr>
      <p:grpSpPr>
        <a:xfrm>
          <a:off x="0" y="0"/>
          <a:ext cx="0" cy="0"/>
          <a:chOff x="0" y="0"/>
          <a:chExt cx="0" cy="0"/>
        </a:xfrm>
      </p:grpSpPr>
      <p:sp>
        <p:nvSpPr>
          <p:cNvPr id="158" name="Google Shape;158;p6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9" name="Google Shape;159;p6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20000"/>
              </a:lnSpc>
              <a:spcBef>
                <a:spcPts val="0"/>
              </a:spcBef>
              <a:spcAft>
                <a:spcPts val="0"/>
              </a:spcAft>
              <a:buClr>
                <a:schemeClr val="dk1"/>
              </a:buClr>
              <a:buSzPts val="1800"/>
              <a:buChar char="●"/>
              <a:defRPr/>
            </a:lvl1pPr>
            <a:lvl2pPr indent="-317500" lvl="1" marL="914400" algn="l">
              <a:lnSpc>
                <a:spcPct val="120000"/>
              </a:lnSpc>
              <a:spcBef>
                <a:spcPts val="0"/>
              </a:spcBef>
              <a:spcAft>
                <a:spcPts val="0"/>
              </a:spcAft>
              <a:buClr>
                <a:schemeClr val="dk1"/>
              </a:buClr>
              <a:buSzPts val="1400"/>
              <a:buChar char="○"/>
              <a:defRPr/>
            </a:lvl2pPr>
            <a:lvl3pPr indent="-317500" lvl="2" marL="1371600" algn="l">
              <a:lnSpc>
                <a:spcPct val="120000"/>
              </a:lnSpc>
              <a:spcBef>
                <a:spcPts val="0"/>
              </a:spcBef>
              <a:spcAft>
                <a:spcPts val="0"/>
              </a:spcAft>
              <a:buClr>
                <a:schemeClr val="dk1"/>
              </a:buClr>
              <a:buSzPts val="1400"/>
              <a:buChar char="■"/>
              <a:defRPr/>
            </a:lvl3pPr>
            <a:lvl4pPr indent="-317500" lvl="3" marL="1828800" algn="l">
              <a:lnSpc>
                <a:spcPct val="120000"/>
              </a:lnSpc>
              <a:spcBef>
                <a:spcPts val="0"/>
              </a:spcBef>
              <a:spcAft>
                <a:spcPts val="0"/>
              </a:spcAft>
              <a:buClr>
                <a:schemeClr val="dk1"/>
              </a:buClr>
              <a:buSzPts val="1400"/>
              <a:buChar char="●"/>
              <a:defRPr/>
            </a:lvl4pPr>
            <a:lvl5pPr indent="-317500" lvl="4" marL="2286000" algn="l">
              <a:lnSpc>
                <a:spcPct val="12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160" name="Google Shape;160;p6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algn="r">
              <a:buClr>
                <a:schemeClr val="dk1"/>
              </a:buClr>
              <a:buSzPts val="750"/>
              <a:buFont typeface="Arial"/>
              <a:buNone/>
              <a:defRPr b="0" i="0" sz="750">
                <a:solidFill>
                  <a:schemeClr val="dk1"/>
                </a:solidFill>
                <a:latin typeface="Arial"/>
                <a:ea typeface="Arial"/>
                <a:cs typeface="Arial"/>
                <a:sym typeface="Arial"/>
              </a:defRPr>
            </a:lvl1pPr>
            <a:lvl2pPr indent="0" lvl="1" marL="0" algn="r">
              <a:buClr>
                <a:schemeClr val="dk1"/>
              </a:buClr>
              <a:buSzPts val="750"/>
              <a:buFont typeface="Arial"/>
              <a:buNone/>
              <a:defRPr b="0" i="0" sz="750">
                <a:solidFill>
                  <a:schemeClr val="dk1"/>
                </a:solidFill>
                <a:latin typeface="Arial"/>
                <a:ea typeface="Arial"/>
                <a:cs typeface="Arial"/>
                <a:sym typeface="Arial"/>
              </a:defRPr>
            </a:lvl2pPr>
            <a:lvl3pPr indent="0" lvl="2" marL="0" algn="r">
              <a:buClr>
                <a:schemeClr val="dk1"/>
              </a:buClr>
              <a:buSzPts val="750"/>
              <a:buFont typeface="Arial"/>
              <a:buNone/>
              <a:defRPr b="0" i="0" sz="750">
                <a:solidFill>
                  <a:schemeClr val="dk1"/>
                </a:solidFill>
                <a:latin typeface="Arial"/>
                <a:ea typeface="Arial"/>
                <a:cs typeface="Arial"/>
                <a:sym typeface="Arial"/>
              </a:defRPr>
            </a:lvl3pPr>
            <a:lvl4pPr indent="0" lvl="3" marL="0" algn="r">
              <a:buClr>
                <a:schemeClr val="dk1"/>
              </a:buClr>
              <a:buSzPts val="750"/>
              <a:buFont typeface="Arial"/>
              <a:buNone/>
              <a:defRPr b="0" i="0" sz="750">
                <a:solidFill>
                  <a:schemeClr val="dk1"/>
                </a:solidFill>
                <a:latin typeface="Arial"/>
                <a:ea typeface="Arial"/>
                <a:cs typeface="Arial"/>
                <a:sym typeface="Arial"/>
              </a:defRPr>
            </a:lvl4pPr>
            <a:lvl5pPr indent="0" lvl="4" marL="0" algn="r">
              <a:buClr>
                <a:schemeClr val="dk1"/>
              </a:buClr>
              <a:buSzPts val="750"/>
              <a:buFont typeface="Arial"/>
              <a:buNone/>
              <a:defRPr b="0" i="0" sz="750">
                <a:solidFill>
                  <a:schemeClr val="dk1"/>
                </a:solidFill>
                <a:latin typeface="Arial"/>
                <a:ea typeface="Arial"/>
                <a:cs typeface="Arial"/>
                <a:sym typeface="Arial"/>
              </a:defRPr>
            </a:lvl5pPr>
            <a:lvl6pPr indent="0" lvl="5" marL="0" algn="r">
              <a:buClr>
                <a:schemeClr val="dk1"/>
              </a:buClr>
              <a:buSzPts val="750"/>
              <a:buFont typeface="Arial"/>
              <a:buNone/>
              <a:defRPr b="0" i="0" sz="750">
                <a:solidFill>
                  <a:schemeClr val="dk1"/>
                </a:solidFill>
                <a:latin typeface="Arial"/>
                <a:ea typeface="Arial"/>
                <a:cs typeface="Arial"/>
                <a:sym typeface="Arial"/>
              </a:defRPr>
            </a:lvl6pPr>
            <a:lvl7pPr indent="0" lvl="6" marL="0" algn="r">
              <a:buClr>
                <a:schemeClr val="dk1"/>
              </a:buClr>
              <a:buSzPts val="750"/>
              <a:buFont typeface="Arial"/>
              <a:buNone/>
              <a:defRPr b="0" i="0" sz="750">
                <a:solidFill>
                  <a:schemeClr val="dk1"/>
                </a:solidFill>
                <a:latin typeface="Arial"/>
                <a:ea typeface="Arial"/>
                <a:cs typeface="Arial"/>
                <a:sym typeface="Arial"/>
              </a:defRPr>
            </a:lvl7pPr>
            <a:lvl8pPr indent="0" lvl="7" marL="0" algn="r">
              <a:buClr>
                <a:schemeClr val="dk1"/>
              </a:buClr>
              <a:buSzPts val="750"/>
              <a:buFont typeface="Arial"/>
              <a:buNone/>
              <a:defRPr b="0" i="0" sz="750">
                <a:solidFill>
                  <a:schemeClr val="dk1"/>
                </a:solidFill>
                <a:latin typeface="Arial"/>
                <a:ea typeface="Arial"/>
                <a:cs typeface="Arial"/>
                <a:sym typeface="Arial"/>
              </a:defRPr>
            </a:lvl8pPr>
            <a:lvl9pPr indent="0" lvl="8" marL="0" algn="r">
              <a:buClr>
                <a:schemeClr val="dk1"/>
              </a:buClr>
              <a:buSzPts val="750"/>
              <a:buFont typeface="Arial"/>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lt1"/>
        </a:solidFill>
      </p:bgPr>
    </p:bg>
    <p:spTree>
      <p:nvGrpSpPr>
        <p:cNvPr id="161" name="Shape 161"/>
        <p:cNvGrpSpPr/>
        <p:nvPr/>
      </p:nvGrpSpPr>
      <p:grpSpPr>
        <a:xfrm>
          <a:off x="0" y="0"/>
          <a:ext cx="0" cy="0"/>
          <a:chOff x="0" y="0"/>
          <a:chExt cx="0" cy="0"/>
        </a:xfrm>
      </p:grpSpPr>
      <p:sp>
        <p:nvSpPr>
          <p:cNvPr id="162" name="Google Shape;162;p64"/>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lvl1pPr lvl="0" algn="l">
              <a:lnSpc>
                <a:spcPct val="120000"/>
              </a:lnSpc>
              <a:spcBef>
                <a:spcPts val="5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3" name="Google Shape;163;p64"/>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
        <p:nvSpPr>
          <p:cNvPr id="164" name="Google Shape;164;p64"/>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6500"/>
              <a:buFont typeface="Arial"/>
              <a:buNone/>
              <a:defRPr b="0" i="0" sz="6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64"/>
          <p:cNvSpPr/>
          <p:nvPr/>
        </p:nvSpPr>
        <p:spPr>
          <a:xfrm>
            <a:off x="0" y="3599330"/>
            <a:ext cx="1631949" cy="3258356"/>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66" name="Google Shape;166;p64"/>
          <p:cNvSpPr/>
          <p:nvPr/>
        </p:nvSpPr>
        <p:spPr>
          <a:xfrm>
            <a:off x="4187825" y="3599330"/>
            <a:ext cx="1260475"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67" name="Google Shape;167;p64"/>
          <p:cNvSpPr/>
          <p:nvPr/>
        </p:nvSpPr>
        <p:spPr>
          <a:xfrm>
            <a:off x="2927349" y="3599330"/>
            <a:ext cx="1260475" cy="3258356"/>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68" name="Google Shape;168;p64"/>
          <p:cNvSpPr/>
          <p:nvPr/>
        </p:nvSpPr>
        <p:spPr>
          <a:xfrm>
            <a:off x="1631950" y="3599330"/>
            <a:ext cx="1295400"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69" name="Google Shape;169;p64"/>
          <p:cNvSpPr/>
          <p:nvPr/>
        </p:nvSpPr>
        <p:spPr>
          <a:xfrm>
            <a:off x="5448300" y="3599330"/>
            <a:ext cx="6743762" cy="3258356"/>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Neon)">
  <p:cSld name="*Title + Intro + Content (Neon)">
    <p:bg>
      <p:bgPr>
        <a:solidFill>
          <a:schemeClr val="lt1"/>
        </a:solidFill>
      </p:bgPr>
    </p:bg>
    <p:spTree>
      <p:nvGrpSpPr>
        <p:cNvPr id="170" name="Shape 170"/>
        <p:cNvGrpSpPr/>
        <p:nvPr/>
      </p:nvGrpSpPr>
      <p:grpSpPr>
        <a:xfrm>
          <a:off x="0" y="0"/>
          <a:ext cx="0" cy="0"/>
          <a:chOff x="0" y="0"/>
          <a:chExt cx="0" cy="0"/>
        </a:xfrm>
      </p:grpSpPr>
      <p:sp>
        <p:nvSpPr>
          <p:cNvPr id="171" name="Google Shape;171;p65"/>
          <p:cNvSpPr/>
          <p:nvPr/>
        </p:nvSpPr>
        <p:spPr>
          <a:xfrm>
            <a:off x="0" y="313"/>
            <a:ext cx="1631949" cy="6857687"/>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72" name="Google Shape;172;p65"/>
          <p:cNvSpPr/>
          <p:nvPr/>
        </p:nvSpPr>
        <p:spPr>
          <a:xfrm>
            <a:off x="4187825" y="0"/>
            <a:ext cx="1260475" cy="6857687"/>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73" name="Google Shape;173;p65"/>
          <p:cNvSpPr/>
          <p:nvPr/>
        </p:nvSpPr>
        <p:spPr>
          <a:xfrm>
            <a:off x="2927349" y="0"/>
            <a:ext cx="1260475" cy="6857687"/>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74" name="Google Shape;174;p65"/>
          <p:cNvSpPr/>
          <p:nvPr/>
        </p:nvSpPr>
        <p:spPr>
          <a:xfrm>
            <a:off x="1631950" y="0"/>
            <a:ext cx="1295398" cy="6857687"/>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75" name="Google Shape;175;p65"/>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dk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65"/>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65"/>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65"/>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79" name="Google Shape;179;p6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p:cSld name="*Title + Content (1 Column)">
    <p:spTree>
      <p:nvGrpSpPr>
        <p:cNvPr id="180" name="Shape 180"/>
        <p:cNvGrpSpPr/>
        <p:nvPr/>
      </p:nvGrpSpPr>
      <p:grpSpPr>
        <a:xfrm>
          <a:off x="0" y="0"/>
          <a:ext cx="0" cy="0"/>
          <a:chOff x="0" y="0"/>
          <a:chExt cx="0" cy="0"/>
        </a:xfrm>
      </p:grpSpPr>
      <p:sp>
        <p:nvSpPr>
          <p:cNvPr id="181" name="Google Shape;181;p71"/>
          <p:cNvSpPr/>
          <p:nvPr/>
        </p:nvSpPr>
        <p:spPr>
          <a:xfrm>
            <a:off x="0" y="0"/>
            <a:ext cx="1631950" cy="6857686"/>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82" name="Google Shape;182;p71"/>
          <p:cNvSpPr/>
          <p:nvPr/>
        </p:nvSpPr>
        <p:spPr>
          <a:xfrm>
            <a:off x="2927349" y="0"/>
            <a:ext cx="1260475" cy="6857686"/>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83" name="Google Shape;183;p71"/>
          <p:cNvSpPr/>
          <p:nvPr/>
        </p:nvSpPr>
        <p:spPr>
          <a:xfrm>
            <a:off x="1631950" y="0"/>
            <a:ext cx="1295399" cy="685768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184" name="Google Shape;184;p71"/>
          <p:cNvSpPr txBox="1"/>
          <p:nvPr>
            <p:ph idx="1" type="body"/>
          </p:nvPr>
        </p:nvSpPr>
        <p:spPr>
          <a:xfrm>
            <a:off x="4443394" y="1520825"/>
            <a:ext cx="7377132" cy="4716463"/>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71"/>
          <p:cNvSpPr txBox="1"/>
          <p:nvPr>
            <p:ph idx="2" type="body"/>
          </p:nvPr>
        </p:nvSpPr>
        <p:spPr>
          <a:xfrm>
            <a:off x="4443393" y="1125538"/>
            <a:ext cx="7377133" cy="2873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71"/>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87" name="Google Shape;187;p7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8" name="Google Shape;188;p71"/>
          <p:cNvSpPr txBox="1"/>
          <p:nvPr>
            <p:ph type="title"/>
          </p:nvPr>
        </p:nvSpPr>
        <p:spPr>
          <a:xfrm>
            <a:off x="371475" y="1125539"/>
            <a:ext cx="3577955" cy="5129346"/>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1 Column)">
  <p:cSld name="*Title + Content + Subtitle (1 Column)">
    <p:bg>
      <p:bgPr>
        <a:solidFill>
          <a:schemeClr val="lt2"/>
        </a:solidFill>
      </p:bgPr>
    </p:bg>
    <p:spTree>
      <p:nvGrpSpPr>
        <p:cNvPr id="189" name="Shape 189"/>
        <p:cNvGrpSpPr/>
        <p:nvPr/>
      </p:nvGrpSpPr>
      <p:grpSpPr>
        <a:xfrm>
          <a:off x="0" y="0"/>
          <a:ext cx="0" cy="0"/>
          <a:chOff x="0" y="0"/>
          <a:chExt cx="0" cy="0"/>
        </a:xfrm>
      </p:grpSpPr>
      <p:sp>
        <p:nvSpPr>
          <p:cNvPr id="190" name="Google Shape;190;p72"/>
          <p:cNvSpPr txBox="1"/>
          <p:nvPr>
            <p:ph idx="1" type="body"/>
          </p:nvPr>
        </p:nvSpPr>
        <p:spPr>
          <a:xfrm>
            <a:off x="371474" y="3204092"/>
            <a:ext cx="11448215"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72"/>
          <p:cNvSpPr txBox="1"/>
          <p:nvPr>
            <p:ph idx="2" type="body"/>
          </p:nvPr>
        </p:nvSpPr>
        <p:spPr>
          <a:xfrm>
            <a:off x="371474" y="2492375"/>
            <a:ext cx="11448215"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72"/>
          <p:cNvSpPr txBox="1"/>
          <p:nvPr>
            <p:ph idx="3" type="body"/>
          </p:nvPr>
        </p:nvSpPr>
        <p:spPr>
          <a:xfrm>
            <a:off x="372325" y="1125537"/>
            <a:ext cx="11448215"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72"/>
          <p:cNvSpPr txBox="1"/>
          <p:nvPr>
            <p:ph type="title"/>
          </p:nvPr>
        </p:nvSpPr>
        <p:spPr>
          <a:xfrm>
            <a:off x="371492" y="1520824"/>
            <a:ext cx="11449034" cy="687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7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bg>
      <p:bgPr>
        <a:solidFill>
          <a:srgbClr val="372165"/>
        </a:solidFill>
      </p:bgPr>
    </p:bg>
    <p:spTree>
      <p:nvGrpSpPr>
        <p:cNvPr id="23" name="Shape 23"/>
        <p:cNvGrpSpPr/>
        <p:nvPr/>
      </p:nvGrpSpPr>
      <p:grpSpPr>
        <a:xfrm>
          <a:off x="0" y="0"/>
          <a:ext cx="0" cy="0"/>
          <a:chOff x="0" y="0"/>
          <a:chExt cx="0" cy="0"/>
        </a:xfrm>
      </p:grpSpPr>
      <p:sp>
        <p:nvSpPr>
          <p:cNvPr id="24" name="Google Shape;24;p66"/>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5" name="Google Shape;25;p66"/>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6" name="Google Shape;26;p66"/>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7" name="Google Shape;27;p66"/>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8" name="Google Shape;28;p66"/>
          <p:cNvSpPr txBox="1"/>
          <p:nvPr>
            <p:ph idx="1" type="body"/>
          </p:nvPr>
        </p:nvSpPr>
        <p:spPr>
          <a:xfrm>
            <a:off x="371475" y="3429000"/>
            <a:ext cx="5724922" cy="28376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5000"/>
              <a:buNone/>
              <a:defRPr b="0" i="0" sz="5000">
                <a:solidFill>
                  <a:schemeClr val="lt1"/>
                </a:solidFill>
                <a:latin typeface="Arial"/>
                <a:ea typeface="Arial"/>
                <a:cs typeface="Arial"/>
                <a:sym typeface="Arial"/>
              </a:defRPr>
            </a:lvl1pPr>
            <a:lvl2pPr indent="-228600" lvl="1" marL="914400" algn="l">
              <a:lnSpc>
                <a:spcPct val="120000"/>
              </a:lnSpc>
              <a:spcBef>
                <a:spcPts val="500"/>
              </a:spcBef>
              <a:spcAft>
                <a:spcPts val="0"/>
              </a:spcAft>
              <a:buClr>
                <a:schemeClr val="lt1"/>
              </a:buClr>
              <a:buSzPts val="4800"/>
              <a:buNone/>
              <a:defRPr sz="4800">
                <a:solidFill>
                  <a:schemeClr val="lt1"/>
                </a:solidFill>
              </a:defRPr>
            </a:lvl2pPr>
            <a:lvl3pPr indent="-228600" lvl="2" marL="1371600" algn="l">
              <a:lnSpc>
                <a:spcPct val="100000"/>
              </a:lnSpc>
              <a:spcBef>
                <a:spcPts val="500"/>
              </a:spcBef>
              <a:spcAft>
                <a:spcPts val="0"/>
              </a:spcAft>
              <a:buClr>
                <a:schemeClr val="lt1"/>
              </a:buClr>
              <a:buSzPts val="5000"/>
              <a:buNone/>
              <a:defRPr b="0" i="0" sz="5000">
                <a:solidFill>
                  <a:schemeClr val="lt1"/>
                </a:solidFill>
                <a:latin typeface="Arial"/>
                <a:ea typeface="Arial"/>
                <a:cs typeface="Arial"/>
                <a:sym typeface="Arial"/>
              </a:defRPr>
            </a:lvl3pPr>
            <a:lvl4pPr indent="-228600" lvl="3" marL="1828800" algn="l">
              <a:lnSpc>
                <a:spcPct val="120000"/>
              </a:lnSpc>
              <a:spcBef>
                <a:spcPts val="500"/>
              </a:spcBef>
              <a:spcAft>
                <a:spcPts val="0"/>
              </a:spcAft>
              <a:buClr>
                <a:schemeClr val="lt1"/>
              </a:buClr>
              <a:buSzPts val="4800"/>
              <a:buNone/>
              <a:defRPr sz="4800">
                <a:solidFill>
                  <a:schemeClr val="lt1"/>
                </a:solidFill>
              </a:defRPr>
            </a:lvl4pPr>
            <a:lvl5pPr indent="-228600" lvl="4" marL="2286000" algn="l">
              <a:lnSpc>
                <a:spcPct val="120000"/>
              </a:lnSpc>
              <a:spcBef>
                <a:spcPts val="500"/>
              </a:spcBef>
              <a:spcAft>
                <a:spcPts val="0"/>
              </a:spcAft>
              <a:buClr>
                <a:schemeClr val="lt1"/>
              </a:buClr>
              <a:buSzPts val="4800"/>
              <a:buNone/>
              <a:defRPr sz="4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6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66"/>
          <p:cNvSpPr txBox="1"/>
          <p:nvPr>
            <p:ph idx="2" type="body"/>
          </p:nvPr>
        </p:nvSpPr>
        <p:spPr>
          <a:xfrm>
            <a:off x="371476" y="6316969"/>
            <a:ext cx="5724126" cy="397596"/>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rgbClr val="3AFF3D"/>
              </a:buClr>
              <a:buSzPts val="1000"/>
              <a:buNone/>
              <a:defRPr b="0" i="0" sz="1000">
                <a:solidFill>
                  <a:srgbClr val="3AFF3D"/>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6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66"/>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32" name="Google Shape;32;p66"/>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2 Column)">
  <p:cSld name="*Title + Content + Subtitle (2 Column)">
    <p:bg>
      <p:bgPr>
        <a:solidFill>
          <a:schemeClr val="lt2"/>
        </a:solidFill>
      </p:bgPr>
    </p:bg>
    <p:spTree>
      <p:nvGrpSpPr>
        <p:cNvPr id="195" name="Shape 195"/>
        <p:cNvGrpSpPr/>
        <p:nvPr/>
      </p:nvGrpSpPr>
      <p:grpSpPr>
        <a:xfrm>
          <a:off x="0" y="0"/>
          <a:ext cx="0" cy="0"/>
          <a:chOff x="0" y="0"/>
          <a:chExt cx="0" cy="0"/>
        </a:xfrm>
      </p:grpSpPr>
      <p:sp>
        <p:nvSpPr>
          <p:cNvPr id="196" name="Google Shape;196;p73"/>
          <p:cNvSpPr txBox="1"/>
          <p:nvPr>
            <p:ph idx="1" type="body"/>
          </p:nvPr>
        </p:nvSpPr>
        <p:spPr>
          <a:xfrm>
            <a:off x="371475" y="3204092"/>
            <a:ext cx="56520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73"/>
          <p:cNvSpPr txBox="1"/>
          <p:nvPr>
            <p:ph idx="2" type="body"/>
          </p:nvPr>
        </p:nvSpPr>
        <p:spPr>
          <a:xfrm>
            <a:off x="371475" y="2492375"/>
            <a:ext cx="5652000"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73"/>
          <p:cNvSpPr txBox="1"/>
          <p:nvPr>
            <p:ph idx="3" type="body"/>
          </p:nvPr>
        </p:nvSpPr>
        <p:spPr>
          <a:xfrm>
            <a:off x="371475" y="1125537"/>
            <a:ext cx="11449050"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73"/>
          <p:cNvSpPr txBox="1"/>
          <p:nvPr>
            <p:ph idx="4" type="body"/>
          </p:nvPr>
        </p:nvSpPr>
        <p:spPr>
          <a:xfrm>
            <a:off x="6290733" y="3204092"/>
            <a:ext cx="55512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73"/>
          <p:cNvSpPr txBox="1"/>
          <p:nvPr>
            <p:ph idx="5" type="body"/>
          </p:nvPr>
        </p:nvSpPr>
        <p:spPr>
          <a:xfrm>
            <a:off x="6290733" y="2492375"/>
            <a:ext cx="5551939"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73"/>
          <p:cNvSpPr txBox="1"/>
          <p:nvPr>
            <p:ph type="title"/>
          </p:nvPr>
        </p:nvSpPr>
        <p:spPr>
          <a:xfrm>
            <a:off x="371475" y="1520825"/>
            <a:ext cx="11449049" cy="6842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7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3 Column)">
  <p:cSld name="*Title + Content + Subtitle (3 Column)">
    <p:bg>
      <p:bgPr>
        <a:solidFill>
          <a:schemeClr val="lt2"/>
        </a:solidFill>
      </p:bgPr>
    </p:bg>
    <p:spTree>
      <p:nvGrpSpPr>
        <p:cNvPr id="203" name="Shape 203"/>
        <p:cNvGrpSpPr/>
        <p:nvPr/>
      </p:nvGrpSpPr>
      <p:grpSpPr>
        <a:xfrm>
          <a:off x="0" y="0"/>
          <a:ext cx="0" cy="0"/>
          <a:chOff x="0" y="0"/>
          <a:chExt cx="0" cy="0"/>
        </a:xfrm>
      </p:grpSpPr>
      <p:sp>
        <p:nvSpPr>
          <p:cNvPr id="204" name="Google Shape;204;p74"/>
          <p:cNvSpPr txBox="1"/>
          <p:nvPr>
            <p:ph idx="1" type="body"/>
          </p:nvPr>
        </p:nvSpPr>
        <p:spPr>
          <a:xfrm>
            <a:off x="371883" y="3204092"/>
            <a:ext cx="3624384"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74"/>
          <p:cNvSpPr txBox="1"/>
          <p:nvPr>
            <p:ph idx="2" type="body"/>
          </p:nvPr>
        </p:nvSpPr>
        <p:spPr>
          <a:xfrm>
            <a:off x="371475" y="2492375"/>
            <a:ext cx="3617535"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74"/>
          <p:cNvSpPr txBox="1"/>
          <p:nvPr>
            <p:ph idx="3" type="body"/>
          </p:nvPr>
        </p:nvSpPr>
        <p:spPr>
          <a:xfrm>
            <a:off x="371491" y="1125537"/>
            <a:ext cx="1144986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74"/>
          <p:cNvSpPr txBox="1"/>
          <p:nvPr>
            <p:ph idx="4" type="body"/>
          </p:nvPr>
        </p:nvSpPr>
        <p:spPr>
          <a:xfrm>
            <a:off x="8212667" y="3204092"/>
            <a:ext cx="3607858"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74"/>
          <p:cNvSpPr txBox="1"/>
          <p:nvPr>
            <p:ph idx="5" type="body"/>
          </p:nvPr>
        </p:nvSpPr>
        <p:spPr>
          <a:xfrm>
            <a:off x="8213819" y="2492375"/>
            <a:ext cx="3601041"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74"/>
          <p:cNvSpPr txBox="1"/>
          <p:nvPr>
            <p:ph type="title"/>
          </p:nvPr>
        </p:nvSpPr>
        <p:spPr>
          <a:xfrm>
            <a:off x="371475" y="1520825"/>
            <a:ext cx="11449049" cy="6842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7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1" name="Google Shape;211;p74"/>
          <p:cNvSpPr txBox="1"/>
          <p:nvPr>
            <p:ph idx="6" type="body"/>
          </p:nvPr>
        </p:nvSpPr>
        <p:spPr>
          <a:xfrm>
            <a:off x="4258733" y="3204092"/>
            <a:ext cx="37080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74"/>
          <p:cNvSpPr txBox="1"/>
          <p:nvPr>
            <p:ph idx="7" type="body"/>
          </p:nvPr>
        </p:nvSpPr>
        <p:spPr>
          <a:xfrm>
            <a:off x="4258869" y="2492375"/>
            <a:ext cx="3708000"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iazza)">
  <p:cSld name="*Title + Text (Piazza)">
    <p:bg>
      <p:bgPr>
        <a:solidFill>
          <a:schemeClr val="lt2"/>
        </a:solidFill>
      </p:bgPr>
    </p:bg>
    <p:spTree>
      <p:nvGrpSpPr>
        <p:cNvPr id="213" name="Shape 213"/>
        <p:cNvGrpSpPr/>
        <p:nvPr/>
      </p:nvGrpSpPr>
      <p:grpSpPr>
        <a:xfrm>
          <a:off x="0" y="0"/>
          <a:ext cx="0" cy="0"/>
          <a:chOff x="0" y="0"/>
          <a:chExt cx="0" cy="0"/>
        </a:xfrm>
      </p:grpSpPr>
      <p:grpSp>
        <p:nvGrpSpPr>
          <p:cNvPr id="214" name="Google Shape;214;p75"/>
          <p:cNvGrpSpPr/>
          <p:nvPr/>
        </p:nvGrpSpPr>
        <p:grpSpPr>
          <a:xfrm>
            <a:off x="1631951" y="0"/>
            <a:ext cx="8928100" cy="6858000"/>
            <a:chOff x="1499665" y="-342900"/>
            <a:chExt cx="9423400" cy="5486400"/>
          </a:xfrm>
        </p:grpSpPr>
        <p:cxnSp>
          <p:nvCxnSpPr>
            <p:cNvPr id="215" name="Google Shape;215;p75"/>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16" name="Google Shape;216;p75"/>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17" name="Google Shape;217;p75"/>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18" name="Google Shape;218;p75"/>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19" name="Google Shape;219;p75"/>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220" name="Google Shape;220;p75"/>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221" name="Google Shape;221;p75"/>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222" name="Google Shape;222;p75"/>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223" name="Google Shape;223;p75"/>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75"/>
          <p:cNvSpPr txBox="1"/>
          <p:nvPr>
            <p:ph type="title"/>
          </p:nvPr>
        </p:nvSpPr>
        <p:spPr>
          <a:xfrm>
            <a:off x="371475" y="1125539"/>
            <a:ext cx="11449885" cy="9769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7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g + Title + Content (Piazza)">
  <p:cSld name="*Tag + Title + Content (Piazza)">
    <p:bg>
      <p:bgPr>
        <a:solidFill>
          <a:schemeClr val="lt2"/>
        </a:solidFill>
      </p:bgPr>
    </p:bg>
    <p:spTree>
      <p:nvGrpSpPr>
        <p:cNvPr id="226" name="Shape 226"/>
        <p:cNvGrpSpPr/>
        <p:nvPr/>
      </p:nvGrpSpPr>
      <p:grpSpPr>
        <a:xfrm>
          <a:off x="0" y="0"/>
          <a:ext cx="0" cy="0"/>
          <a:chOff x="0" y="0"/>
          <a:chExt cx="0" cy="0"/>
        </a:xfrm>
      </p:grpSpPr>
      <p:grpSp>
        <p:nvGrpSpPr>
          <p:cNvPr id="227" name="Google Shape;227;p76"/>
          <p:cNvGrpSpPr/>
          <p:nvPr/>
        </p:nvGrpSpPr>
        <p:grpSpPr>
          <a:xfrm>
            <a:off x="1631951" y="0"/>
            <a:ext cx="8928100" cy="6858000"/>
            <a:chOff x="1499665" y="-342900"/>
            <a:chExt cx="9423400" cy="5486400"/>
          </a:xfrm>
        </p:grpSpPr>
        <p:cxnSp>
          <p:nvCxnSpPr>
            <p:cNvPr id="228" name="Google Shape;228;p76"/>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29" name="Google Shape;229;p76"/>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30" name="Google Shape;230;p76"/>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31" name="Google Shape;231;p76"/>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32" name="Google Shape;232;p76"/>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233" name="Google Shape;233;p76"/>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234" name="Google Shape;234;p76"/>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235" name="Google Shape;235;p76"/>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236" name="Google Shape;236;p76"/>
          <p:cNvSpPr txBox="1"/>
          <p:nvPr>
            <p:ph idx="1" type="body"/>
          </p:nvPr>
        </p:nvSpPr>
        <p:spPr>
          <a:xfrm>
            <a:off x="371474" y="2205038"/>
            <a:ext cx="11449051"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76"/>
          <p:cNvSpPr txBox="1"/>
          <p:nvPr>
            <p:ph idx="2" type="body"/>
          </p:nvPr>
        </p:nvSpPr>
        <p:spPr>
          <a:xfrm>
            <a:off x="371491" y="1125537"/>
            <a:ext cx="11449871"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76"/>
          <p:cNvSpPr txBox="1"/>
          <p:nvPr>
            <p:ph type="title"/>
          </p:nvPr>
        </p:nvSpPr>
        <p:spPr>
          <a:xfrm>
            <a:off x="371492" y="1520825"/>
            <a:ext cx="11449870" cy="58167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7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chemeClr val="lt1"/>
        </a:solidFill>
      </p:bgPr>
    </p:bg>
    <p:spTree>
      <p:nvGrpSpPr>
        <p:cNvPr id="240" name="Shape 240"/>
        <p:cNvGrpSpPr/>
        <p:nvPr/>
      </p:nvGrpSpPr>
      <p:grpSpPr>
        <a:xfrm>
          <a:off x="0" y="0"/>
          <a:ext cx="0" cy="0"/>
          <a:chOff x="0" y="0"/>
          <a:chExt cx="0" cy="0"/>
        </a:xfrm>
      </p:grpSpPr>
      <p:sp>
        <p:nvSpPr>
          <p:cNvPr id="241" name="Google Shape;241;p7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 Image Left + Content">
  <p:cSld name="*Title Long + Image Left + Content">
    <p:spTree>
      <p:nvGrpSpPr>
        <p:cNvPr id="242" name="Shape 242"/>
        <p:cNvGrpSpPr/>
        <p:nvPr/>
      </p:nvGrpSpPr>
      <p:grpSpPr>
        <a:xfrm>
          <a:off x="0" y="0"/>
          <a:ext cx="0" cy="0"/>
          <a:chOff x="0" y="0"/>
          <a:chExt cx="0" cy="0"/>
        </a:xfrm>
      </p:grpSpPr>
      <p:sp>
        <p:nvSpPr>
          <p:cNvPr id="243" name="Google Shape;243;p78"/>
          <p:cNvSpPr/>
          <p:nvPr>
            <p:ph idx="2" type="pic"/>
          </p:nvPr>
        </p:nvSpPr>
        <p:spPr>
          <a:xfrm>
            <a:off x="0" y="0"/>
            <a:ext cx="5448300" cy="6857553"/>
          </a:xfrm>
          <a:prstGeom prst="rect">
            <a:avLst/>
          </a:prstGeom>
          <a:solidFill>
            <a:srgbClr val="FAFAF9"/>
          </a:solidFill>
          <a:ln>
            <a:noFill/>
          </a:ln>
        </p:spPr>
      </p:sp>
      <p:sp>
        <p:nvSpPr>
          <p:cNvPr id="244" name="Google Shape;244;p78"/>
          <p:cNvSpPr txBox="1"/>
          <p:nvPr>
            <p:ph idx="1" type="body"/>
          </p:nvPr>
        </p:nvSpPr>
        <p:spPr>
          <a:xfrm>
            <a:off x="5703792" y="1125538"/>
            <a:ext cx="6111896"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78"/>
          <p:cNvSpPr txBox="1"/>
          <p:nvPr>
            <p:ph idx="3" type="body"/>
          </p:nvPr>
        </p:nvSpPr>
        <p:spPr>
          <a:xfrm>
            <a:off x="5704005" y="4738977"/>
            <a:ext cx="6125261" cy="1498311"/>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78"/>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78"/>
          <p:cNvSpPr txBox="1"/>
          <p:nvPr>
            <p:ph type="title"/>
          </p:nvPr>
        </p:nvSpPr>
        <p:spPr>
          <a:xfrm>
            <a:off x="5703867" y="1520825"/>
            <a:ext cx="6116657" cy="3038475"/>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7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Medium + Image + Content">
  <p:cSld name="*Title + Intro Medium + Image + Content">
    <p:spTree>
      <p:nvGrpSpPr>
        <p:cNvPr id="249" name="Shape 249"/>
        <p:cNvGrpSpPr/>
        <p:nvPr/>
      </p:nvGrpSpPr>
      <p:grpSpPr>
        <a:xfrm>
          <a:off x="0" y="0"/>
          <a:ext cx="0" cy="0"/>
          <a:chOff x="0" y="0"/>
          <a:chExt cx="0" cy="0"/>
        </a:xfrm>
      </p:grpSpPr>
      <p:sp>
        <p:nvSpPr>
          <p:cNvPr id="250" name="Google Shape;250;p79"/>
          <p:cNvSpPr/>
          <p:nvPr>
            <p:ph idx="2" type="pic"/>
          </p:nvPr>
        </p:nvSpPr>
        <p:spPr>
          <a:xfrm>
            <a:off x="6999268" y="0"/>
            <a:ext cx="5192732" cy="6858000"/>
          </a:xfrm>
          <a:prstGeom prst="rect">
            <a:avLst/>
          </a:prstGeom>
          <a:solidFill>
            <a:srgbClr val="FAFAF9"/>
          </a:solidFill>
          <a:ln>
            <a:noFill/>
          </a:ln>
        </p:spPr>
      </p:sp>
      <p:sp>
        <p:nvSpPr>
          <p:cNvPr id="251" name="Google Shape;251;p79"/>
          <p:cNvSpPr txBox="1"/>
          <p:nvPr>
            <p:ph idx="1" type="body"/>
          </p:nvPr>
        </p:nvSpPr>
        <p:spPr>
          <a:xfrm>
            <a:off x="371474" y="3754582"/>
            <a:ext cx="6372226" cy="2482706"/>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79"/>
          <p:cNvSpPr txBox="1"/>
          <p:nvPr>
            <p:ph idx="3" type="body"/>
          </p:nvPr>
        </p:nvSpPr>
        <p:spPr>
          <a:xfrm>
            <a:off x="371474" y="2205038"/>
            <a:ext cx="6372226" cy="1416703"/>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79"/>
          <p:cNvSpPr txBox="1"/>
          <p:nvPr>
            <p:ph idx="4" type="body"/>
          </p:nvPr>
        </p:nvSpPr>
        <p:spPr>
          <a:xfrm>
            <a:off x="371474" y="1125537"/>
            <a:ext cx="6372226"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79"/>
          <p:cNvSpPr txBox="1"/>
          <p:nvPr>
            <p:ph type="title"/>
          </p:nvPr>
        </p:nvSpPr>
        <p:spPr>
          <a:xfrm>
            <a:off x="371473" y="1520825"/>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7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Long + Image + Content">
  <p:cSld name="*Title + Intro Long + Image + Content">
    <p:spTree>
      <p:nvGrpSpPr>
        <p:cNvPr id="256" name="Shape 256"/>
        <p:cNvGrpSpPr/>
        <p:nvPr/>
      </p:nvGrpSpPr>
      <p:grpSpPr>
        <a:xfrm>
          <a:off x="0" y="0"/>
          <a:ext cx="0" cy="0"/>
          <a:chOff x="0" y="0"/>
          <a:chExt cx="0" cy="0"/>
        </a:xfrm>
      </p:grpSpPr>
      <p:sp>
        <p:nvSpPr>
          <p:cNvPr id="257" name="Google Shape;257;p80"/>
          <p:cNvSpPr/>
          <p:nvPr>
            <p:ph idx="2" type="pic"/>
          </p:nvPr>
        </p:nvSpPr>
        <p:spPr>
          <a:xfrm>
            <a:off x="6999268" y="0"/>
            <a:ext cx="5192732" cy="6858000"/>
          </a:xfrm>
          <a:prstGeom prst="rect">
            <a:avLst/>
          </a:prstGeom>
          <a:solidFill>
            <a:srgbClr val="FAFAF9"/>
          </a:solidFill>
          <a:ln>
            <a:noFill/>
          </a:ln>
        </p:spPr>
      </p:sp>
      <p:sp>
        <p:nvSpPr>
          <p:cNvPr id="258" name="Google Shape;258;p80"/>
          <p:cNvSpPr txBox="1"/>
          <p:nvPr>
            <p:ph idx="1" type="body"/>
          </p:nvPr>
        </p:nvSpPr>
        <p:spPr>
          <a:xfrm>
            <a:off x="371474" y="4372488"/>
            <a:ext cx="6372226" cy="1864800"/>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80"/>
          <p:cNvSpPr txBox="1"/>
          <p:nvPr>
            <p:ph idx="3" type="body"/>
          </p:nvPr>
        </p:nvSpPr>
        <p:spPr>
          <a:xfrm>
            <a:off x="371474" y="2205038"/>
            <a:ext cx="6372226" cy="2024062"/>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1"/>
              </a:buClr>
              <a:buSzPts val="2000"/>
              <a:buFont typeface="Arial"/>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80"/>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80"/>
          <p:cNvSpPr txBox="1"/>
          <p:nvPr>
            <p:ph type="title"/>
          </p:nvPr>
        </p:nvSpPr>
        <p:spPr>
          <a:xfrm>
            <a:off x="371473" y="1520824"/>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8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Piazza)">
  <p:cSld name="*Title + Intro + Content (Piazza)">
    <p:bg>
      <p:bgPr>
        <a:solidFill>
          <a:schemeClr val="lt1"/>
        </a:solidFill>
      </p:bgPr>
    </p:bg>
    <p:spTree>
      <p:nvGrpSpPr>
        <p:cNvPr id="263" name="Shape 263"/>
        <p:cNvGrpSpPr/>
        <p:nvPr/>
      </p:nvGrpSpPr>
      <p:grpSpPr>
        <a:xfrm>
          <a:off x="0" y="0"/>
          <a:ext cx="0" cy="0"/>
          <a:chOff x="0" y="0"/>
          <a:chExt cx="0" cy="0"/>
        </a:xfrm>
      </p:grpSpPr>
      <p:sp>
        <p:nvSpPr>
          <p:cNvPr id="264" name="Google Shape;264;p81"/>
          <p:cNvSpPr/>
          <p:nvPr/>
        </p:nvSpPr>
        <p:spPr>
          <a:xfrm>
            <a:off x="-3176" y="0"/>
            <a:ext cx="545147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65" name="Google Shape;265;p81"/>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dk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81"/>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81"/>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81"/>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269" name="Google Shape;269;p8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Space)">
  <p:cSld name="*Title + Intro + Content (Space)">
    <p:bg>
      <p:bgPr>
        <a:solidFill>
          <a:schemeClr val="lt1"/>
        </a:solidFill>
      </p:bgPr>
    </p:bg>
    <p:spTree>
      <p:nvGrpSpPr>
        <p:cNvPr id="270" name="Shape 270"/>
        <p:cNvGrpSpPr/>
        <p:nvPr/>
      </p:nvGrpSpPr>
      <p:grpSpPr>
        <a:xfrm>
          <a:off x="0" y="0"/>
          <a:ext cx="0" cy="0"/>
          <a:chOff x="0" y="0"/>
          <a:chExt cx="0" cy="0"/>
        </a:xfrm>
      </p:grpSpPr>
      <p:sp>
        <p:nvSpPr>
          <p:cNvPr id="271" name="Google Shape;271;p82"/>
          <p:cNvSpPr/>
          <p:nvPr/>
        </p:nvSpPr>
        <p:spPr>
          <a:xfrm>
            <a:off x="-3176" y="0"/>
            <a:ext cx="5451475"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grpSp>
        <p:nvGrpSpPr>
          <p:cNvPr id="272" name="Google Shape;272;p82"/>
          <p:cNvGrpSpPr/>
          <p:nvPr/>
        </p:nvGrpSpPr>
        <p:grpSpPr>
          <a:xfrm>
            <a:off x="0" y="6768000"/>
            <a:ext cx="5439862" cy="90000"/>
            <a:chOff x="0" y="0"/>
            <a:chExt cx="5439862" cy="90000"/>
          </a:xfrm>
        </p:grpSpPr>
        <p:sp>
          <p:nvSpPr>
            <p:cNvPr id="273" name="Google Shape;273;p82"/>
            <p:cNvSpPr/>
            <p:nvPr/>
          </p:nvSpPr>
          <p:spPr>
            <a:xfrm>
              <a:off x="0" y="0"/>
              <a:ext cx="1631950" cy="90000"/>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74" name="Google Shape;274;p82"/>
            <p:cNvSpPr/>
            <p:nvPr/>
          </p:nvSpPr>
          <p:spPr>
            <a:xfrm>
              <a:off x="4187825" y="0"/>
              <a:ext cx="1252037"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75" name="Google Shape;275;p82"/>
            <p:cNvSpPr/>
            <p:nvPr/>
          </p:nvSpPr>
          <p:spPr>
            <a:xfrm>
              <a:off x="2927349" y="0"/>
              <a:ext cx="1260475" cy="90000"/>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276" name="Google Shape;276;p82"/>
            <p:cNvSpPr/>
            <p:nvPr/>
          </p:nvSpPr>
          <p:spPr>
            <a:xfrm>
              <a:off x="1631950" y="0"/>
              <a:ext cx="1295400"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277" name="Google Shape;277;p82"/>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lt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82"/>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82"/>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accent3"/>
              </a:buClr>
              <a:buSzPts val="5000"/>
              <a:buFont typeface="Arial"/>
              <a:buNone/>
              <a:defRPr b="0" i="0" sz="5000">
                <a:solidFill>
                  <a:schemeClr val="accent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82"/>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281" name="Google Shape;281;p8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resenters" showMasterSp="0">
  <p:cSld name="*Cover + Presenters">
    <p:spTree>
      <p:nvGrpSpPr>
        <p:cNvPr id="33" name="Shape 33"/>
        <p:cNvGrpSpPr/>
        <p:nvPr/>
      </p:nvGrpSpPr>
      <p:grpSpPr>
        <a:xfrm>
          <a:off x="0" y="0"/>
          <a:ext cx="0" cy="0"/>
          <a:chOff x="0" y="0"/>
          <a:chExt cx="0" cy="0"/>
        </a:xfrm>
      </p:grpSpPr>
      <p:sp>
        <p:nvSpPr>
          <p:cNvPr id="34" name="Google Shape;34;p67"/>
          <p:cNvSpPr/>
          <p:nvPr>
            <p:ph idx="2" type="pic"/>
          </p:nvPr>
        </p:nvSpPr>
        <p:spPr>
          <a:xfrm>
            <a:off x="0" y="3599329"/>
            <a:ext cx="1631950" cy="3169024"/>
          </a:xfrm>
          <a:prstGeom prst="rect">
            <a:avLst/>
          </a:prstGeom>
          <a:solidFill>
            <a:srgbClr val="F2F2F2"/>
          </a:solidFill>
          <a:ln>
            <a:noFill/>
          </a:ln>
        </p:spPr>
      </p:sp>
      <p:sp>
        <p:nvSpPr>
          <p:cNvPr id="35" name="Google Shape;35;p67"/>
          <p:cNvSpPr/>
          <p:nvPr>
            <p:ph idx="3" type="pic"/>
          </p:nvPr>
        </p:nvSpPr>
        <p:spPr>
          <a:xfrm>
            <a:off x="1631950" y="3599329"/>
            <a:ext cx="1295336" cy="3169024"/>
          </a:xfrm>
          <a:prstGeom prst="rect">
            <a:avLst/>
          </a:prstGeom>
          <a:solidFill>
            <a:srgbClr val="F2F2F2"/>
          </a:solidFill>
          <a:ln>
            <a:noFill/>
          </a:ln>
        </p:spPr>
      </p:sp>
      <p:sp>
        <p:nvSpPr>
          <p:cNvPr id="36" name="Google Shape;36;p67"/>
          <p:cNvSpPr/>
          <p:nvPr>
            <p:ph idx="4" type="pic"/>
          </p:nvPr>
        </p:nvSpPr>
        <p:spPr>
          <a:xfrm>
            <a:off x="2927351" y="3599329"/>
            <a:ext cx="1260474" cy="3169024"/>
          </a:xfrm>
          <a:prstGeom prst="rect">
            <a:avLst/>
          </a:prstGeom>
          <a:solidFill>
            <a:srgbClr val="F2F2F2"/>
          </a:solidFill>
          <a:ln>
            <a:noFill/>
          </a:ln>
        </p:spPr>
      </p:sp>
      <p:sp>
        <p:nvSpPr>
          <p:cNvPr id="37" name="Google Shape;37;p67"/>
          <p:cNvSpPr/>
          <p:nvPr>
            <p:ph idx="5" type="pic"/>
          </p:nvPr>
        </p:nvSpPr>
        <p:spPr>
          <a:xfrm>
            <a:off x="4167267" y="3599329"/>
            <a:ext cx="1281034" cy="3169024"/>
          </a:xfrm>
          <a:prstGeom prst="rect">
            <a:avLst/>
          </a:prstGeom>
          <a:solidFill>
            <a:srgbClr val="F2F2F2"/>
          </a:solidFill>
          <a:ln>
            <a:noFill/>
          </a:ln>
        </p:spPr>
      </p:sp>
      <p:sp>
        <p:nvSpPr>
          <p:cNvPr id="38" name="Google Shape;38;p67"/>
          <p:cNvSpPr/>
          <p:nvPr>
            <p:ph idx="6" type="pic"/>
          </p:nvPr>
        </p:nvSpPr>
        <p:spPr>
          <a:xfrm>
            <a:off x="5448300" y="3599329"/>
            <a:ext cx="6743700" cy="3169024"/>
          </a:xfrm>
          <a:prstGeom prst="rect">
            <a:avLst/>
          </a:prstGeom>
          <a:solidFill>
            <a:srgbClr val="F2F2F2"/>
          </a:solidFill>
          <a:ln>
            <a:noFill/>
          </a:ln>
        </p:spPr>
      </p:sp>
      <p:sp>
        <p:nvSpPr>
          <p:cNvPr id="39" name="Google Shape;39;p67"/>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0" name="Google Shape;40;p67"/>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1" name="Google Shape;41;p67"/>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2" name="Google Shape;42;p67"/>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3" name="Google Shape;43;p67"/>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44" name="Google Shape;44;p67"/>
          <p:cNvSpPr txBox="1"/>
          <p:nvPr>
            <p:ph idx="1" type="body"/>
          </p:nvPr>
        </p:nvSpPr>
        <p:spPr>
          <a:xfrm>
            <a:off x="371475" y="1440000"/>
            <a:ext cx="11449052" cy="36073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800"/>
              <a:buNone/>
              <a:defRPr b="0" i="0" sz="18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7"/>
          <p:cNvSpPr txBox="1"/>
          <p:nvPr>
            <p:ph type="title"/>
          </p:nvPr>
        </p:nvSpPr>
        <p:spPr>
          <a:xfrm>
            <a:off x="371475" y="1860885"/>
            <a:ext cx="11449050" cy="181275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7"/>
          <p:cNvSpPr txBox="1"/>
          <p:nvPr>
            <p:ph idx="7" type="subTitle"/>
          </p:nvPr>
        </p:nvSpPr>
        <p:spPr>
          <a:xfrm>
            <a:off x="371475" y="1130400"/>
            <a:ext cx="11449051"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47" name="Google Shape;47;p67"/>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Chart (Right)">
  <p:cSld name="*Title + Content + Chart (Right)">
    <p:spTree>
      <p:nvGrpSpPr>
        <p:cNvPr id="282" name="Shape 282"/>
        <p:cNvGrpSpPr/>
        <p:nvPr/>
      </p:nvGrpSpPr>
      <p:grpSpPr>
        <a:xfrm>
          <a:off x="0" y="0"/>
          <a:ext cx="0" cy="0"/>
          <a:chOff x="0" y="0"/>
          <a:chExt cx="0" cy="0"/>
        </a:xfrm>
      </p:grpSpPr>
      <p:grpSp>
        <p:nvGrpSpPr>
          <p:cNvPr id="283" name="Google Shape;283;p83"/>
          <p:cNvGrpSpPr/>
          <p:nvPr/>
        </p:nvGrpSpPr>
        <p:grpSpPr>
          <a:xfrm>
            <a:off x="1631950" y="0"/>
            <a:ext cx="2555874" cy="6858000"/>
            <a:chOff x="1499665" y="-342900"/>
            <a:chExt cx="2692400" cy="5486400"/>
          </a:xfrm>
        </p:grpSpPr>
        <p:cxnSp>
          <p:nvCxnSpPr>
            <p:cNvPr id="284" name="Google Shape;284;p83"/>
            <p:cNvCxnSpPr/>
            <p:nvPr/>
          </p:nvCxnSpPr>
          <p:spPr>
            <a:xfrm>
              <a:off x="1499665"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cxnSp>
          <p:nvCxnSpPr>
            <p:cNvPr id="285" name="Google Shape;285;p83"/>
            <p:cNvCxnSpPr/>
            <p:nvPr/>
          </p:nvCxnSpPr>
          <p:spPr>
            <a:xfrm>
              <a:off x="2845865"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286" name="Google Shape;286;p83"/>
            <p:cNvCxnSpPr/>
            <p:nvPr/>
          </p:nvCxnSpPr>
          <p:spPr>
            <a:xfrm>
              <a:off x="41920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grpSp>
      <p:sp>
        <p:nvSpPr>
          <p:cNvPr id="287" name="Google Shape;287;p83"/>
          <p:cNvSpPr/>
          <p:nvPr/>
        </p:nvSpPr>
        <p:spPr>
          <a:xfrm>
            <a:off x="4259263" y="657225"/>
            <a:ext cx="7273925" cy="55800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88" name="Google Shape;288;p83"/>
          <p:cNvSpPr txBox="1"/>
          <p:nvPr>
            <p:ph idx="1" type="body"/>
          </p:nvPr>
        </p:nvSpPr>
        <p:spPr>
          <a:xfrm>
            <a:off x="371478" y="1125538"/>
            <a:ext cx="3560773"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83"/>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83"/>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lvl1pPr lvl="0" marR="0" rtl="0" algn="ctr">
              <a:lnSpc>
                <a:spcPct val="12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1" name="Google Shape;291;p83"/>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p83"/>
          <p:cNvSpPr txBox="1"/>
          <p:nvPr>
            <p:ph type="title"/>
          </p:nvPr>
        </p:nvSpPr>
        <p:spPr>
          <a:xfrm>
            <a:off x="371478" y="1520825"/>
            <a:ext cx="3560773" cy="138863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8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ith Photo (without seams)" showMasterSp="0">
  <p:cSld name="*Cover with Photo (without seams)">
    <p:spTree>
      <p:nvGrpSpPr>
        <p:cNvPr id="48" name="Shape 48"/>
        <p:cNvGrpSpPr/>
        <p:nvPr/>
      </p:nvGrpSpPr>
      <p:grpSpPr>
        <a:xfrm>
          <a:off x="0" y="0"/>
          <a:ext cx="0" cy="0"/>
          <a:chOff x="0" y="0"/>
          <a:chExt cx="0" cy="0"/>
        </a:xfrm>
      </p:grpSpPr>
      <p:sp>
        <p:nvSpPr>
          <p:cNvPr id="49" name="Google Shape;49;p68"/>
          <p:cNvSpPr/>
          <p:nvPr>
            <p:ph idx="2" type="pic"/>
          </p:nvPr>
        </p:nvSpPr>
        <p:spPr>
          <a:xfrm>
            <a:off x="0" y="3599329"/>
            <a:ext cx="12192000" cy="3169024"/>
          </a:xfrm>
          <a:prstGeom prst="rect">
            <a:avLst/>
          </a:prstGeom>
          <a:solidFill>
            <a:srgbClr val="F2F2F2"/>
          </a:solidFill>
          <a:ln>
            <a:noFill/>
          </a:ln>
        </p:spPr>
      </p:sp>
      <p:sp>
        <p:nvSpPr>
          <p:cNvPr id="50" name="Google Shape;50;p68"/>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1" name="Google Shape;51;p68"/>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2" name="Google Shape;52;p68"/>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3" name="Google Shape;53;p68"/>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4" name="Google Shape;54;p68"/>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55" name="Google Shape;55;p68"/>
          <p:cNvSpPr txBox="1"/>
          <p:nvPr>
            <p:ph idx="1" type="body"/>
          </p:nvPr>
        </p:nvSpPr>
        <p:spPr>
          <a:xfrm>
            <a:off x="371475" y="1440000"/>
            <a:ext cx="11449052" cy="3600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800"/>
              <a:buNone/>
              <a:defRPr b="0" i="0" sz="18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68"/>
          <p:cNvSpPr txBox="1"/>
          <p:nvPr>
            <p:ph type="title"/>
          </p:nvPr>
        </p:nvSpPr>
        <p:spPr>
          <a:xfrm>
            <a:off x="371475" y="1860885"/>
            <a:ext cx="11449050" cy="181275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8"/>
          <p:cNvSpPr txBox="1"/>
          <p:nvPr>
            <p:ph idx="3" type="subTitle"/>
          </p:nvPr>
        </p:nvSpPr>
        <p:spPr>
          <a:xfrm>
            <a:off x="371475" y="1130400"/>
            <a:ext cx="11449051"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58" name="Google Shape;58;p68"/>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ilerplate" showMasterSp="0">
  <p:cSld name="*Boilerplate">
    <p:spTree>
      <p:nvGrpSpPr>
        <p:cNvPr id="59" name="Shape 59"/>
        <p:cNvGrpSpPr/>
        <p:nvPr/>
      </p:nvGrpSpPr>
      <p:grpSpPr>
        <a:xfrm>
          <a:off x="0" y="0"/>
          <a:ext cx="0" cy="0"/>
          <a:chOff x="0" y="0"/>
          <a:chExt cx="0" cy="0"/>
        </a:xfrm>
      </p:grpSpPr>
      <p:sp>
        <p:nvSpPr>
          <p:cNvPr id="60" name="Google Shape;60;p69"/>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1" name="Google Shape;61;p69"/>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2" name="Google Shape;62;p69"/>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3" name="Google Shape;63;p69"/>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64" name="Google Shape;64;p69"/>
          <p:cNvSpPr/>
          <p:nvPr/>
        </p:nvSpPr>
        <p:spPr>
          <a:xfrm>
            <a:off x="371475" y="3297115"/>
            <a:ext cx="5724000" cy="2868734"/>
          </a:xfrm>
          <a:prstGeom prst="rect">
            <a:avLst/>
          </a:prstGeom>
          <a:noFill/>
          <a:ln>
            <a:noFill/>
          </a:ln>
        </p:spPr>
        <p:txBody>
          <a:bodyPr anchorCtr="0" anchor="b" bIns="45700" lIns="0" spcFirstLastPara="1" rIns="91425" wrap="square" tIns="45700">
            <a:noAutofit/>
          </a:bodyPr>
          <a:lstStyle/>
          <a:p>
            <a:pPr indent="0" lvl="0" marL="0" marR="0" rtl="0" algn="l">
              <a:lnSpc>
                <a:spcPct val="12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Nortal is a trusted strategic partner for governments, healthcare institutions, leading businesses, and Fortune 500 companies. Having 26 offices in Europe, in the GCC, and in North America, we are close to our customers while backed by a vast global talent pool. Our seamless teams help our customers to transform and future-proof their organizations by building world-changing solutions with the right technologies. </a:t>
            </a:r>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 2024 Nortal - all rights reserved.</a:t>
            </a:r>
            <a:endParaRPr/>
          </a:p>
          <a:p>
            <a:pPr indent="0" lvl="0" marL="0" marR="0" rtl="0" algn="l">
              <a:lnSpc>
                <a:spcPct val="12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Proprietary and confidential. Do not distribute without written permission.</a:t>
            </a:r>
            <a:endParaRPr/>
          </a:p>
        </p:txBody>
      </p:sp>
      <p:sp>
        <p:nvSpPr>
          <p:cNvPr id="65" name="Google Shape;65;p69"/>
          <p:cNvSpPr txBox="1"/>
          <p:nvPr/>
        </p:nvSpPr>
        <p:spPr>
          <a:xfrm>
            <a:off x="371475" y="6324159"/>
            <a:ext cx="2123269"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1200"/>
              <a:buFont typeface="Arial"/>
              <a:buNone/>
            </a:pPr>
            <a:r>
              <a:rPr b="0" i="0" lang="en-US" sz="1200">
                <a:solidFill>
                  <a:schemeClr val="accent2"/>
                </a:solidFill>
                <a:latin typeface="Arial"/>
                <a:ea typeface="Arial"/>
                <a:cs typeface="Arial"/>
                <a:sym typeface="Arial"/>
              </a:rPr>
              <a:t>nortal.com</a:t>
            </a:r>
            <a:endParaRPr b="0" i="0" sz="1200">
              <a:solidFill>
                <a:schemeClr val="accent2"/>
              </a:solidFill>
              <a:latin typeface="Arial"/>
              <a:ea typeface="Arial"/>
              <a:cs typeface="Arial"/>
              <a:sym typeface="Arial"/>
            </a:endParaRPr>
          </a:p>
          <a:p>
            <a:pPr indent="0" lvl="0" marL="0" marR="0" rtl="0" algn="l">
              <a:spcBef>
                <a:spcPts val="0"/>
              </a:spcBef>
              <a:spcAft>
                <a:spcPts val="0"/>
              </a:spcAft>
              <a:buNone/>
            </a:pPr>
            <a:r>
              <a:t/>
            </a:r>
            <a:endParaRPr b="0" i="0" sz="1200">
              <a:solidFill>
                <a:schemeClr val="accent2"/>
              </a:solidFill>
              <a:latin typeface="Arial"/>
              <a:ea typeface="Arial"/>
              <a:cs typeface="Arial"/>
              <a:sym typeface="Arial"/>
            </a:endParaRPr>
          </a:p>
        </p:txBody>
      </p:sp>
      <p:pic>
        <p:nvPicPr>
          <p:cNvPr id="66" name="Google Shape;66;p69"/>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
        <p:nvSpPr>
          <p:cNvPr id="67" name="Google Shape;67;p69"/>
          <p:cNvSpPr txBox="1"/>
          <p:nvPr>
            <p:ph type="title"/>
          </p:nvPr>
        </p:nvSpPr>
        <p:spPr>
          <a:xfrm>
            <a:off x="371474" y="1520825"/>
            <a:ext cx="5724000" cy="5450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9"/>
          <p:cNvSpPr txBox="1"/>
          <p:nvPr>
            <p:ph idx="1" type="body"/>
          </p:nvPr>
        </p:nvSpPr>
        <p:spPr>
          <a:xfrm>
            <a:off x="371475" y="2384426"/>
            <a:ext cx="5721594" cy="660853"/>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600"/>
              <a:buNone/>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showMasterSp="0">
  <p:cSld name="*Back Cover">
    <p:bg>
      <p:bgPr>
        <a:solidFill>
          <a:schemeClr val="accent4"/>
        </a:solidFill>
      </p:bgPr>
    </p:bg>
    <p:spTree>
      <p:nvGrpSpPr>
        <p:cNvPr id="69" name="Shape 69"/>
        <p:cNvGrpSpPr/>
        <p:nvPr/>
      </p:nvGrpSpPr>
      <p:grpSpPr>
        <a:xfrm>
          <a:off x="0" y="0"/>
          <a:ext cx="0" cy="0"/>
          <a:chOff x="0" y="0"/>
          <a:chExt cx="0" cy="0"/>
        </a:xfrm>
      </p:grpSpPr>
      <p:sp>
        <p:nvSpPr>
          <p:cNvPr id="70" name="Google Shape;70;p70"/>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1" name="Google Shape;71;p70"/>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2" name="Google Shape;72;p70"/>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3" name="Google Shape;73;p70"/>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74" name="Google Shape;74;p70"/>
          <p:cNvSpPr txBox="1"/>
          <p:nvPr>
            <p:ph idx="1" type="body"/>
          </p:nvPr>
        </p:nvSpPr>
        <p:spPr>
          <a:xfrm>
            <a:off x="371475" y="2433915"/>
            <a:ext cx="5724921" cy="3832693"/>
          </a:xfrm>
          <a:prstGeom prst="rect">
            <a:avLst/>
          </a:prstGeom>
          <a:noFill/>
          <a:ln>
            <a:noFill/>
          </a:ln>
        </p:spPr>
        <p:txBody>
          <a:bodyPr anchorCtr="0" anchor="t" bIns="0" lIns="0" spcFirstLastPara="1" rIns="0" wrap="square" tIns="0">
            <a:noAutofit/>
          </a:bodyPr>
          <a:lstStyle>
            <a:lvl1pPr indent="-330200" lvl="0" marL="457200" algn="l">
              <a:lnSpc>
                <a:spcPct val="120000"/>
              </a:lnSpc>
              <a:spcBef>
                <a:spcPts val="1000"/>
              </a:spcBef>
              <a:spcAft>
                <a:spcPts val="0"/>
              </a:spcAft>
              <a:buClr>
                <a:schemeClr val="lt1"/>
              </a:buClr>
              <a:buSzPts val="1600"/>
              <a:buFont typeface="Arial"/>
              <a:buChar char="•"/>
              <a:defRPr>
                <a:solidFill>
                  <a:schemeClr val="lt1"/>
                </a:solidFill>
                <a:latin typeface="Arial"/>
                <a:ea typeface="Arial"/>
                <a:cs typeface="Arial"/>
                <a:sym typeface="Arial"/>
              </a:defRPr>
            </a:lvl1pPr>
            <a:lvl2pPr indent="-330200" lvl="1" marL="9144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2pPr>
            <a:lvl3pPr indent="-330200" lvl="2" marL="13716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3pPr>
            <a:lvl4pPr indent="-330200" lvl="3" marL="18288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4pPr>
            <a:lvl5pPr indent="-330200" lvl="4" marL="22860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0"/>
          <p:cNvSpPr txBox="1"/>
          <p:nvPr>
            <p:ph idx="2" type="body"/>
          </p:nvPr>
        </p:nvSpPr>
        <p:spPr>
          <a:xfrm>
            <a:off x="371475" y="6316969"/>
            <a:ext cx="5724127" cy="397596"/>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rgbClr val="3AFF3D"/>
              </a:buClr>
              <a:buSzPts val="1000"/>
              <a:buNone/>
              <a:defRPr i="0" sz="1000">
                <a:solidFill>
                  <a:srgbClr val="3AFF3D"/>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6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7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750">
                <a:solidFill>
                  <a:schemeClr val="dk1"/>
                </a:solidFill>
                <a:latin typeface="Arial"/>
                <a:ea typeface="Arial"/>
                <a:cs typeface="Arial"/>
                <a:sym typeface="Arial"/>
              </a:defRPr>
            </a:lvl1pPr>
            <a:lvl2pPr indent="0" lvl="1" marL="0" algn="r">
              <a:spcBef>
                <a:spcPts val="0"/>
              </a:spcBef>
              <a:buNone/>
              <a:defRPr b="0" i="0" sz="750">
                <a:solidFill>
                  <a:schemeClr val="dk1"/>
                </a:solidFill>
                <a:latin typeface="Arial"/>
                <a:ea typeface="Arial"/>
                <a:cs typeface="Arial"/>
                <a:sym typeface="Arial"/>
              </a:defRPr>
            </a:lvl2pPr>
            <a:lvl3pPr indent="0" lvl="2" marL="0" algn="r">
              <a:spcBef>
                <a:spcPts val="0"/>
              </a:spcBef>
              <a:buNone/>
              <a:defRPr b="0" i="0" sz="750">
                <a:solidFill>
                  <a:schemeClr val="dk1"/>
                </a:solidFill>
                <a:latin typeface="Arial"/>
                <a:ea typeface="Arial"/>
                <a:cs typeface="Arial"/>
                <a:sym typeface="Arial"/>
              </a:defRPr>
            </a:lvl3pPr>
            <a:lvl4pPr indent="0" lvl="3" marL="0" algn="r">
              <a:spcBef>
                <a:spcPts val="0"/>
              </a:spcBef>
              <a:buNone/>
              <a:defRPr b="0" i="0" sz="750">
                <a:solidFill>
                  <a:schemeClr val="dk1"/>
                </a:solidFill>
                <a:latin typeface="Arial"/>
                <a:ea typeface="Arial"/>
                <a:cs typeface="Arial"/>
                <a:sym typeface="Arial"/>
              </a:defRPr>
            </a:lvl4pPr>
            <a:lvl5pPr indent="0" lvl="4" marL="0" algn="r">
              <a:spcBef>
                <a:spcPts val="0"/>
              </a:spcBef>
              <a:buNone/>
              <a:defRPr b="0" i="0" sz="750">
                <a:solidFill>
                  <a:schemeClr val="dk1"/>
                </a:solidFill>
                <a:latin typeface="Arial"/>
                <a:ea typeface="Arial"/>
                <a:cs typeface="Arial"/>
                <a:sym typeface="Arial"/>
              </a:defRPr>
            </a:lvl5pPr>
            <a:lvl6pPr indent="0" lvl="5" marL="0" algn="r">
              <a:spcBef>
                <a:spcPts val="0"/>
              </a:spcBef>
              <a:buNone/>
              <a:defRPr b="0" i="0" sz="750">
                <a:solidFill>
                  <a:schemeClr val="dk1"/>
                </a:solidFill>
                <a:latin typeface="Arial"/>
                <a:ea typeface="Arial"/>
                <a:cs typeface="Arial"/>
                <a:sym typeface="Arial"/>
              </a:defRPr>
            </a:lvl6pPr>
            <a:lvl7pPr indent="0" lvl="6" marL="0" algn="r">
              <a:spcBef>
                <a:spcPts val="0"/>
              </a:spcBef>
              <a:buNone/>
              <a:defRPr b="0" i="0" sz="750">
                <a:solidFill>
                  <a:schemeClr val="dk1"/>
                </a:solidFill>
                <a:latin typeface="Arial"/>
                <a:ea typeface="Arial"/>
                <a:cs typeface="Arial"/>
                <a:sym typeface="Arial"/>
              </a:defRPr>
            </a:lvl7pPr>
            <a:lvl8pPr indent="0" lvl="7" marL="0" algn="r">
              <a:spcBef>
                <a:spcPts val="0"/>
              </a:spcBef>
              <a:buNone/>
              <a:defRPr b="0" i="0" sz="750">
                <a:solidFill>
                  <a:schemeClr val="dk1"/>
                </a:solidFill>
                <a:latin typeface="Arial"/>
                <a:ea typeface="Arial"/>
                <a:cs typeface="Arial"/>
                <a:sym typeface="Arial"/>
              </a:defRPr>
            </a:lvl8pPr>
            <a:lvl9pPr indent="0" lvl="8" mar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70"/>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78" name="Google Shape;78;p70"/>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 + Text">
    <p:bg>
      <p:bgPr>
        <a:solidFill>
          <a:schemeClr val="lt1"/>
        </a:solidFill>
      </p:bgPr>
    </p:bg>
    <p:spTree>
      <p:nvGrpSpPr>
        <p:cNvPr id="84" name="Shape 84"/>
        <p:cNvGrpSpPr/>
        <p:nvPr/>
      </p:nvGrpSpPr>
      <p:grpSpPr>
        <a:xfrm>
          <a:off x="0" y="0"/>
          <a:ext cx="0" cy="0"/>
          <a:chOff x="0" y="0"/>
          <a:chExt cx="0" cy="0"/>
        </a:xfrm>
      </p:grpSpPr>
      <p:sp>
        <p:nvSpPr>
          <p:cNvPr id="85" name="Google Shape;85;p55"/>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5"/>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5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Space)">
  <p:cSld name="*Title + Content (1 Column, Space)">
    <p:spTree>
      <p:nvGrpSpPr>
        <p:cNvPr id="88" name="Shape 88"/>
        <p:cNvGrpSpPr/>
        <p:nvPr/>
      </p:nvGrpSpPr>
      <p:grpSpPr>
        <a:xfrm>
          <a:off x="0" y="0"/>
          <a:ext cx="0" cy="0"/>
          <a:chOff x="0" y="0"/>
          <a:chExt cx="0" cy="0"/>
        </a:xfrm>
      </p:grpSpPr>
      <p:sp>
        <p:nvSpPr>
          <p:cNvPr id="89" name="Google Shape;89;p56"/>
          <p:cNvSpPr/>
          <p:nvPr/>
        </p:nvSpPr>
        <p:spPr>
          <a:xfrm>
            <a:off x="0" y="0"/>
            <a:ext cx="4187825"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90" name="Google Shape;90;p56"/>
          <p:cNvSpPr txBox="1"/>
          <p:nvPr>
            <p:ph type="title"/>
          </p:nvPr>
        </p:nvSpPr>
        <p:spPr>
          <a:xfrm>
            <a:off x="371475" y="1125538"/>
            <a:ext cx="3560780" cy="51117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3"/>
              </a:buClr>
              <a:buSzPts val="3000"/>
              <a:buFont typeface="Arial"/>
              <a:buNone/>
              <a:defRPr b="0" i="0">
                <a:solidFill>
                  <a:schemeClr val="accent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1" name="Google Shape;91;p56"/>
          <p:cNvGrpSpPr/>
          <p:nvPr/>
        </p:nvGrpSpPr>
        <p:grpSpPr>
          <a:xfrm>
            <a:off x="0" y="6768000"/>
            <a:ext cx="4187824" cy="90000"/>
            <a:chOff x="0" y="0"/>
            <a:chExt cx="4187824" cy="90000"/>
          </a:xfrm>
        </p:grpSpPr>
        <p:sp>
          <p:nvSpPr>
            <p:cNvPr id="92" name="Google Shape;92;p56"/>
            <p:cNvSpPr/>
            <p:nvPr/>
          </p:nvSpPr>
          <p:spPr>
            <a:xfrm>
              <a:off x="0" y="0"/>
              <a:ext cx="1631950" cy="90000"/>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3" name="Google Shape;93;p56"/>
            <p:cNvSpPr/>
            <p:nvPr/>
          </p:nvSpPr>
          <p:spPr>
            <a:xfrm>
              <a:off x="2927349" y="0"/>
              <a:ext cx="1260475" cy="90000"/>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sp>
          <p:nvSpPr>
            <p:cNvPr id="94" name="Google Shape;94;p56"/>
            <p:cNvSpPr/>
            <p:nvPr/>
          </p:nvSpPr>
          <p:spPr>
            <a:xfrm>
              <a:off x="1631950" y="0"/>
              <a:ext cx="1295400"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900">
                <a:solidFill>
                  <a:schemeClr val="dk1"/>
                </a:solidFill>
                <a:latin typeface="Arial"/>
                <a:ea typeface="Arial"/>
                <a:cs typeface="Arial"/>
                <a:sym typeface="Arial"/>
              </a:endParaRPr>
            </a:p>
          </p:txBody>
        </p:sp>
      </p:grpSp>
      <p:sp>
        <p:nvSpPr>
          <p:cNvPr id="95" name="Google Shape;95;p56"/>
          <p:cNvSpPr txBox="1"/>
          <p:nvPr>
            <p:ph idx="1" type="body"/>
          </p:nvPr>
        </p:nvSpPr>
        <p:spPr>
          <a:xfrm>
            <a:off x="4443392" y="1520825"/>
            <a:ext cx="7377134" cy="4716463"/>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56"/>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56"/>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98" name="Google Shape;98;p5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Image (Right)">
  <p:cSld name="*Title + Content + Image (Right)">
    <p:spTree>
      <p:nvGrpSpPr>
        <p:cNvPr id="99" name="Shape 99"/>
        <p:cNvGrpSpPr/>
        <p:nvPr/>
      </p:nvGrpSpPr>
      <p:grpSpPr>
        <a:xfrm>
          <a:off x="0" y="0"/>
          <a:ext cx="0" cy="0"/>
          <a:chOff x="0" y="0"/>
          <a:chExt cx="0" cy="0"/>
        </a:xfrm>
      </p:grpSpPr>
      <p:grpSp>
        <p:nvGrpSpPr>
          <p:cNvPr id="100" name="Google Shape;100;p57"/>
          <p:cNvGrpSpPr/>
          <p:nvPr/>
        </p:nvGrpSpPr>
        <p:grpSpPr>
          <a:xfrm>
            <a:off x="1631950" y="0"/>
            <a:ext cx="2555874" cy="6858000"/>
            <a:chOff x="1499665" y="-342900"/>
            <a:chExt cx="2692400" cy="5486400"/>
          </a:xfrm>
        </p:grpSpPr>
        <p:cxnSp>
          <p:nvCxnSpPr>
            <p:cNvPr id="101" name="Google Shape;101;p57"/>
            <p:cNvCxnSpPr/>
            <p:nvPr/>
          </p:nvCxnSpPr>
          <p:spPr>
            <a:xfrm>
              <a:off x="1499665"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cxnSp>
          <p:nvCxnSpPr>
            <p:cNvPr id="102" name="Google Shape;102;p57"/>
            <p:cNvCxnSpPr/>
            <p:nvPr/>
          </p:nvCxnSpPr>
          <p:spPr>
            <a:xfrm>
              <a:off x="2845865"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103" name="Google Shape;103;p57"/>
            <p:cNvCxnSpPr/>
            <p:nvPr/>
          </p:nvCxnSpPr>
          <p:spPr>
            <a:xfrm>
              <a:off x="41920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grpSp>
      <p:sp>
        <p:nvSpPr>
          <p:cNvPr id="104" name="Google Shape;104;p57"/>
          <p:cNvSpPr txBox="1"/>
          <p:nvPr>
            <p:ph idx="1" type="body"/>
          </p:nvPr>
        </p:nvSpPr>
        <p:spPr>
          <a:xfrm>
            <a:off x="371476" y="1125538"/>
            <a:ext cx="3560782"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57"/>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57"/>
          <p:cNvSpPr/>
          <p:nvPr>
            <p:ph idx="3" type="pic"/>
          </p:nvPr>
        </p:nvSpPr>
        <p:spPr>
          <a:xfrm>
            <a:off x="4187824" y="1125538"/>
            <a:ext cx="7632701" cy="5098107"/>
          </a:xfrm>
          <a:prstGeom prst="rect">
            <a:avLst/>
          </a:prstGeom>
          <a:solidFill>
            <a:srgbClr val="F2F2F2"/>
          </a:solidFill>
          <a:ln>
            <a:noFill/>
          </a:ln>
        </p:spPr>
      </p:sp>
      <p:sp>
        <p:nvSpPr>
          <p:cNvPr id="107" name="Google Shape;107;p57"/>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57"/>
          <p:cNvSpPr txBox="1"/>
          <p:nvPr>
            <p:ph type="title"/>
          </p:nvPr>
        </p:nvSpPr>
        <p:spPr>
          <a:xfrm>
            <a:off x="371476" y="1520825"/>
            <a:ext cx="3560782" cy="131935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5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6.xml"/><Relationship Id="rId22" Type="http://schemas.openxmlformats.org/officeDocument/2006/relationships/slideLayout" Target="../slideLayouts/slideLayout28.xml"/><Relationship Id="rId21" Type="http://schemas.openxmlformats.org/officeDocument/2006/relationships/slideLayout" Target="../slideLayouts/slideLayout27.xml"/><Relationship Id="rId24" Type="http://schemas.openxmlformats.org/officeDocument/2006/relationships/slideLayout" Target="../slideLayouts/slideLayout30.xml"/><Relationship Id="rId23" Type="http://schemas.openxmlformats.org/officeDocument/2006/relationships/slideLayout" Target="../slideLayouts/slideLayout29.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25" Type="http://schemas.openxmlformats.org/officeDocument/2006/relationships/theme" Target="../theme/theme3.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9" Type="http://schemas.openxmlformats.org/officeDocument/2006/relationships/slideLayout" Target="../slideLayouts/slideLayout25.xml"/><Relationship Id="rId1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371473" y="1125538"/>
            <a:ext cx="11449051" cy="1258887"/>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2"/>
          <p:cNvSpPr txBox="1"/>
          <p:nvPr>
            <p:ph idx="1" type="body"/>
          </p:nvPr>
        </p:nvSpPr>
        <p:spPr>
          <a:xfrm>
            <a:off x="371475" y="2384425"/>
            <a:ext cx="11449050" cy="3781425"/>
          </a:xfrm>
          <a:prstGeom prst="rect">
            <a:avLst/>
          </a:prstGeom>
          <a:noFill/>
          <a:ln>
            <a:noFill/>
          </a:ln>
        </p:spPr>
        <p:txBody>
          <a:bodyPr anchorCtr="0" anchor="t" bIns="0" lIns="0" spcFirstLastPara="1" rIns="0" wrap="square" tIns="0">
            <a:noAutofit/>
          </a:bodyPr>
          <a:lstStyle>
            <a:lvl1pPr indent="-330200" lvl="0" marL="457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2"/>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13" name="Google Shape;13;p5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u="none">
                <a:solidFill>
                  <a:schemeClr val="dk1"/>
                </a:solidFill>
                <a:latin typeface="Arial"/>
                <a:ea typeface="Arial"/>
                <a:cs typeface="Arial"/>
                <a:sym typeface="Arial"/>
              </a:defRPr>
            </a:lvl1pPr>
            <a:lvl2pPr indent="0" lvl="1" marL="0" marR="0" rtl="0" algn="r">
              <a:spcBef>
                <a:spcPts val="0"/>
              </a:spcBef>
              <a:buNone/>
              <a:defRPr b="0" i="0" sz="750" u="none">
                <a:solidFill>
                  <a:schemeClr val="dk1"/>
                </a:solidFill>
                <a:latin typeface="Arial"/>
                <a:ea typeface="Arial"/>
                <a:cs typeface="Arial"/>
                <a:sym typeface="Arial"/>
              </a:defRPr>
            </a:lvl2pPr>
            <a:lvl3pPr indent="0" lvl="2" marL="0" marR="0" rtl="0" algn="r">
              <a:spcBef>
                <a:spcPts val="0"/>
              </a:spcBef>
              <a:buNone/>
              <a:defRPr b="0" i="0" sz="750" u="none">
                <a:solidFill>
                  <a:schemeClr val="dk1"/>
                </a:solidFill>
                <a:latin typeface="Arial"/>
                <a:ea typeface="Arial"/>
                <a:cs typeface="Arial"/>
                <a:sym typeface="Arial"/>
              </a:defRPr>
            </a:lvl3pPr>
            <a:lvl4pPr indent="0" lvl="3" marL="0" marR="0" rtl="0" algn="r">
              <a:spcBef>
                <a:spcPts val="0"/>
              </a:spcBef>
              <a:buNone/>
              <a:defRPr b="0" i="0" sz="750" u="none">
                <a:solidFill>
                  <a:schemeClr val="dk1"/>
                </a:solidFill>
                <a:latin typeface="Arial"/>
                <a:ea typeface="Arial"/>
                <a:cs typeface="Arial"/>
                <a:sym typeface="Arial"/>
              </a:defRPr>
            </a:lvl4pPr>
            <a:lvl5pPr indent="0" lvl="4" marL="0" marR="0" rtl="0" algn="r">
              <a:spcBef>
                <a:spcPts val="0"/>
              </a:spcBef>
              <a:buNone/>
              <a:defRPr b="0" i="0" sz="750" u="none">
                <a:solidFill>
                  <a:schemeClr val="dk1"/>
                </a:solidFill>
                <a:latin typeface="Arial"/>
                <a:ea typeface="Arial"/>
                <a:cs typeface="Arial"/>
                <a:sym typeface="Arial"/>
              </a:defRPr>
            </a:lvl5pPr>
            <a:lvl6pPr indent="0" lvl="5" marL="0" marR="0" rtl="0" algn="r">
              <a:spcBef>
                <a:spcPts val="0"/>
              </a:spcBef>
              <a:buNone/>
              <a:defRPr b="0" i="0" sz="750" u="none">
                <a:solidFill>
                  <a:schemeClr val="dk1"/>
                </a:solidFill>
                <a:latin typeface="Arial"/>
                <a:ea typeface="Arial"/>
                <a:cs typeface="Arial"/>
                <a:sym typeface="Arial"/>
              </a:defRPr>
            </a:lvl6pPr>
            <a:lvl7pPr indent="0" lvl="6" marL="0" marR="0" rtl="0" algn="r">
              <a:spcBef>
                <a:spcPts val="0"/>
              </a:spcBef>
              <a:buNone/>
              <a:defRPr b="0" i="0" sz="750" u="none">
                <a:solidFill>
                  <a:schemeClr val="dk1"/>
                </a:solidFill>
                <a:latin typeface="Arial"/>
                <a:ea typeface="Arial"/>
                <a:cs typeface="Arial"/>
                <a:sym typeface="Arial"/>
              </a:defRPr>
            </a:lvl7pPr>
            <a:lvl8pPr indent="0" lvl="7" marL="0" marR="0" rtl="0" algn="r">
              <a:spcBef>
                <a:spcPts val="0"/>
              </a:spcBef>
              <a:buNone/>
              <a:defRPr b="0" i="0" sz="750" u="none">
                <a:solidFill>
                  <a:schemeClr val="dk1"/>
                </a:solidFill>
                <a:latin typeface="Arial"/>
                <a:ea typeface="Arial"/>
                <a:cs typeface="Arial"/>
                <a:sym typeface="Arial"/>
              </a:defRPr>
            </a:lvl8pPr>
            <a:lvl9pPr indent="0" lvl="8" marL="0" marR="0" rtl="0" algn="r">
              <a:spcBef>
                <a:spcPts val="0"/>
              </a:spcBef>
              <a:buNone/>
              <a:defRPr b="0" i="0" sz="75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502">
          <p15:clr>
            <a:srgbClr val="F26B43"/>
          </p15:clr>
        </p15:guide>
        <p15:guide id="2" pos="2638">
          <p15:clr>
            <a:srgbClr val="F26B43"/>
          </p15:clr>
        </p15:guide>
        <p15:guide id="3" orient="horz" pos="3884">
          <p15:clr>
            <a:srgbClr val="F26B43"/>
          </p15:clr>
        </p15:guide>
        <p15:guide id="4" orient="horz" pos="958">
          <p15:clr>
            <a:srgbClr val="F26B43"/>
          </p15:clr>
        </p15:guide>
        <p15:guide id="5" orient="horz" pos="278">
          <p15:clr>
            <a:srgbClr val="F26B43"/>
          </p15:clr>
        </p15:guide>
        <p15:guide id="6" orient="horz" pos="709">
          <p15:clr>
            <a:srgbClr val="F26B43"/>
          </p15:clr>
        </p15:guide>
        <p15:guide id="7" pos="5836">
          <p15:clr>
            <a:srgbClr val="F26B43"/>
          </p15:clr>
        </p15:guide>
        <p15:guide id="8" pos="6652">
          <p15:clr>
            <a:srgbClr val="F26B43"/>
          </p15:clr>
        </p15:guide>
        <p15:guide id="9" pos="7446">
          <p15:clr>
            <a:srgbClr val="F26B43"/>
          </p15:clr>
        </p15:guide>
        <p15:guide id="10" pos="1844">
          <p15:clr>
            <a:srgbClr val="F26B43"/>
          </p15:clr>
        </p15:guide>
        <p15:guide id="11" pos="1028">
          <p15:clr>
            <a:srgbClr val="F26B43"/>
          </p15:clr>
        </p15:guide>
        <p15:guide id="12" pos="234">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54"/>
          <p:cNvSpPr txBox="1"/>
          <p:nvPr>
            <p:ph type="title"/>
          </p:nvPr>
        </p:nvSpPr>
        <p:spPr>
          <a:xfrm>
            <a:off x="371475" y="1125539"/>
            <a:ext cx="11449885" cy="97695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54"/>
          <p:cNvSpPr txBox="1"/>
          <p:nvPr>
            <p:ph idx="1" type="body"/>
          </p:nvPr>
        </p:nvSpPr>
        <p:spPr>
          <a:xfrm>
            <a:off x="371460" y="2205037"/>
            <a:ext cx="11449066" cy="4032251"/>
          </a:xfrm>
          <a:prstGeom prst="rect">
            <a:avLst/>
          </a:prstGeom>
          <a:noFill/>
          <a:ln>
            <a:noFill/>
          </a:ln>
        </p:spPr>
        <p:txBody>
          <a:bodyPr anchorCtr="0" anchor="t" bIns="0" lIns="0" spcFirstLastPara="1" rIns="0" wrap="square" tIns="0">
            <a:noAutofit/>
          </a:bodyPr>
          <a:lstStyle>
            <a:lvl1pPr indent="-317500" lvl="0" marL="457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54"/>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Arial"/>
              <a:ea typeface="Arial"/>
              <a:cs typeface="Arial"/>
              <a:sym typeface="Arial"/>
            </a:endParaRPr>
          </a:p>
        </p:txBody>
      </p:sp>
      <p:sp>
        <p:nvSpPr>
          <p:cNvPr id="83" name="Google Shape;83;p5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750">
                <a:solidFill>
                  <a:schemeClr val="dk1"/>
                </a:solidFill>
                <a:latin typeface="Arial"/>
                <a:ea typeface="Arial"/>
                <a:cs typeface="Arial"/>
                <a:sym typeface="Arial"/>
              </a:defRPr>
            </a:lvl1pPr>
            <a:lvl2pPr indent="0" lvl="1" marL="0" marR="0" rtl="0" algn="r">
              <a:spcBef>
                <a:spcPts val="0"/>
              </a:spcBef>
              <a:buNone/>
              <a:defRPr b="0" i="0" sz="750">
                <a:solidFill>
                  <a:schemeClr val="dk1"/>
                </a:solidFill>
                <a:latin typeface="Arial"/>
                <a:ea typeface="Arial"/>
                <a:cs typeface="Arial"/>
                <a:sym typeface="Arial"/>
              </a:defRPr>
            </a:lvl2pPr>
            <a:lvl3pPr indent="0" lvl="2" marL="0" marR="0" rtl="0" algn="r">
              <a:spcBef>
                <a:spcPts val="0"/>
              </a:spcBef>
              <a:buNone/>
              <a:defRPr b="0" i="0" sz="750">
                <a:solidFill>
                  <a:schemeClr val="dk1"/>
                </a:solidFill>
                <a:latin typeface="Arial"/>
                <a:ea typeface="Arial"/>
                <a:cs typeface="Arial"/>
                <a:sym typeface="Arial"/>
              </a:defRPr>
            </a:lvl3pPr>
            <a:lvl4pPr indent="0" lvl="3" marL="0" marR="0" rtl="0" algn="r">
              <a:spcBef>
                <a:spcPts val="0"/>
              </a:spcBef>
              <a:buNone/>
              <a:defRPr b="0" i="0" sz="750">
                <a:solidFill>
                  <a:schemeClr val="dk1"/>
                </a:solidFill>
                <a:latin typeface="Arial"/>
                <a:ea typeface="Arial"/>
                <a:cs typeface="Arial"/>
                <a:sym typeface="Arial"/>
              </a:defRPr>
            </a:lvl4pPr>
            <a:lvl5pPr indent="0" lvl="4" marL="0" marR="0" rtl="0" algn="r">
              <a:spcBef>
                <a:spcPts val="0"/>
              </a:spcBef>
              <a:buNone/>
              <a:defRPr b="0" i="0" sz="750">
                <a:solidFill>
                  <a:schemeClr val="dk1"/>
                </a:solidFill>
                <a:latin typeface="Arial"/>
                <a:ea typeface="Arial"/>
                <a:cs typeface="Arial"/>
                <a:sym typeface="Arial"/>
              </a:defRPr>
            </a:lvl5pPr>
            <a:lvl6pPr indent="0" lvl="5" marL="0" marR="0" rtl="0" algn="r">
              <a:spcBef>
                <a:spcPts val="0"/>
              </a:spcBef>
              <a:buNone/>
              <a:defRPr b="0" i="0" sz="750">
                <a:solidFill>
                  <a:schemeClr val="dk1"/>
                </a:solidFill>
                <a:latin typeface="Arial"/>
                <a:ea typeface="Arial"/>
                <a:cs typeface="Arial"/>
                <a:sym typeface="Arial"/>
              </a:defRPr>
            </a:lvl6pPr>
            <a:lvl7pPr indent="0" lvl="6" marL="0" marR="0" rtl="0" algn="r">
              <a:spcBef>
                <a:spcPts val="0"/>
              </a:spcBef>
              <a:buNone/>
              <a:defRPr b="0" i="0" sz="750">
                <a:solidFill>
                  <a:schemeClr val="dk1"/>
                </a:solidFill>
                <a:latin typeface="Arial"/>
                <a:ea typeface="Arial"/>
                <a:cs typeface="Arial"/>
                <a:sym typeface="Arial"/>
              </a:defRPr>
            </a:lvl7pPr>
            <a:lvl8pPr indent="0" lvl="7" marL="0" marR="0" rtl="0" algn="r">
              <a:spcBef>
                <a:spcPts val="0"/>
              </a:spcBef>
              <a:buNone/>
              <a:defRPr b="0" i="0" sz="750">
                <a:solidFill>
                  <a:schemeClr val="dk1"/>
                </a:solidFill>
                <a:latin typeface="Arial"/>
                <a:ea typeface="Arial"/>
                <a:cs typeface="Arial"/>
                <a:sym typeface="Arial"/>
              </a:defRPr>
            </a:lvl8pPr>
            <a:lvl9pPr indent="0" lvl="8" marL="0" marR="0" rtl="0" algn="r">
              <a:spcBef>
                <a:spcPts val="0"/>
              </a:spcBef>
              <a:buNone/>
              <a:defRPr b="0" i="0" sz="75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890">
          <p15:clr>
            <a:srgbClr val="F26B43"/>
          </p15:clr>
        </p15:guide>
        <p15:guide id="2" pos="5836">
          <p15:clr>
            <a:srgbClr val="F26B43"/>
          </p15:clr>
        </p15:guide>
        <p15:guide id="3" orient="horz" pos="3929">
          <p15:clr>
            <a:srgbClr val="F26B43"/>
          </p15:clr>
        </p15:guide>
        <p15:guide id="4" orient="horz" pos="1389">
          <p15:clr>
            <a:srgbClr val="F26B43"/>
          </p15:clr>
        </p15:guide>
        <p15:guide id="5" orient="horz" pos="709">
          <p15:clr>
            <a:srgbClr val="F26B43"/>
          </p15:clr>
        </p15:guide>
        <p15:guide id="6" orient="horz" pos="958">
          <p15:clr>
            <a:srgbClr val="F26B43"/>
          </p15:clr>
        </p15:guide>
        <p15:guide id="7" pos="6652">
          <p15:clr>
            <a:srgbClr val="F26B43"/>
          </p15:clr>
        </p15:guide>
        <p15:guide id="8" pos="7446">
          <p15:clr>
            <a:srgbClr val="F26B43"/>
          </p15:clr>
        </p15:guide>
        <p15:guide id="9" pos="1844">
          <p15:clr>
            <a:srgbClr val="F26B43"/>
          </p15:clr>
        </p15:guide>
        <p15:guide id="10" pos="1028">
          <p15:clr>
            <a:srgbClr val="F26B43"/>
          </p15:clr>
        </p15:guide>
        <p15:guide id="11" pos="234">
          <p15:clr>
            <a:srgbClr val="F26B43"/>
          </p15:clr>
        </p15:guide>
        <p15:guide id="12" pos="2638">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9.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3.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2.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25.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4.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arstechnica.com/information-technology/2017/10/crippling-crypto-weakness-opens-millions-of-smartcards-to-cloning/" TargetMode="External"/><Relationship Id="rId4" Type="http://schemas.openxmlformats.org/officeDocument/2006/relationships/image" Target="../media/image8.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1200"/>
              <a:buNone/>
            </a:pPr>
            <a:r>
              <a:rPr lang="en-US"/>
              <a:t>Andres Vimb, Kristjan Kullerkann</a:t>
            </a:r>
            <a:endParaRPr/>
          </a:p>
        </p:txBody>
      </p:sp>
      <p:sp>
        <p:nvSpPr>
          <p:cNvPr id="300" name="Google Shape;300;p1"/>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chemeClr val="dk1"/>
              </a:buClr>
              <a:buSzPts val="6500"/>
              <a:buFont typeface="Arial"/>
              <a:buNone/>
            </a:pPr>
            <a:r>
              <a:rPr lang="en-US"/>
              <a:t>PKI</a:t>
            </a:r>
            <a:br>
              <a:rPr lang="en-US"/>
            </a:br>
            <a:r>
              <a:rPr lang="en-US"/>
              <a:t>Introduction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1"/>
          <p:cNvSpPr txBox="1"/>
          <p:nvPr>
            <p:ph type="title"/>
          </p:nvPr>
        </p:nvSpPr>
        <p:spPr>
          <a:xfrm>
            <a:off x="371475" y="1125538"/>
            <a:ext cx="3560780" cy="511175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3000"/>
              <a:buFont typeface="Arial"/>
              <a:buNone/>
            </a:pPr>
            <a:r>
              <a:rPr lang="en-US"/>
              <a:t>Public Key Infrastructure</a:t>
            </a:r>
            <a:endParaRPr/>
          </a:p>
        </p:txBody>
      </p:sp>
      <p:pic>
        <p:nvPicPr>
          <p:cNvPr descr="Illuminated server room panel" id="454" name="Google Shape;454;p11"/>
          <p:cNvPicPr preferRelativeResize="0"/>
          <p:nvPr>
            <p:ph idx="1" type="body"/>
          </p:nvPr>
        </p:nvPicPr>
        <p:blipFill rotWithShape="1">
          <a:blip r:embed="rId3">
            <a:alphaModFix/>
          </a:blip>
          <a:srcRect b="0" l="0" r="0" t="0"/>
          <a:stretch/>
        </p:blipFill>
        <p:spPr>
          <a:xfrm>
            <a:off x="4593758" y="1520825"/>
            <a:ext cx="7076422" cy="4716463"/>
          </a:xfrm>
          <a:prstGeom prst="rect">
            <a:avLst/>
          </a:prstGeom>
          <a:noFill/>
          <a:ln>
            <a:noFill/>
          </a:ln>
        </p:spPr>
      </p:pic>
      <p:sp>
        <p:nvSpPr>
          <p:cNvPr id="455" name="Google Shape;455;p11"/>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rPr lang="en-US"/>
              <a:t>Technology and organisation that executes the asymmetric cryptography</a:t>
            </a:r>
            <a:endParaRPr/>
          </a:p>
        </p:txBody>
      </p:sp>
      <p:sp>
        <p:nvSpPr>
          <p:cNvPr id="456" name="Google Shape;456;p1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2"/>
          <p:cNvSpPr txBox="1"/>
          <p:nvPr>
            <p:ph idx="1" type="body"/>
          </p:nvPr>
        </p:nvSpPr>
        <p:spPr>
          <a:xfrm>
            <a:off x="8223576" y="848513"/>
            <a:ext cx="35640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463" name="Google Shape;463;p12"/>
          <p:cNvSpPr txBox="1"/>
          <p:nvPr>
            <p:ph type="title"/>
          </p:nvPr>
        </p:nvSpPr>
        <p:spPr>
          <a:xfrm>
            <a:off x="8223576" y="1243800"/>
            <a:ext cx="3564000" cy="1388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PKI Overview</a:t>
            </a:r>
            <a:endParaRPr/>
          </a:p>
        </p:txBody>
      </p:sp>
      <p:sp>
        <p:nvSpPr>
          <p:cNvPr id="464" name="Google Shape;464;p1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pSp>
        <p:nvGrpSpPr>
          <p:cNvPr id="465" name="Google Shape;465;p12"/>
          <p:cNvGrpSpPr/>
          <p:nvPr/>
        </p:nvGrpSpPr>
        <p:grpSpPr>
          <a:xfrm>
            <a:off x="404418" y="1666863"/>
            <a:ext cx="10337880" cy="4278137"/>
            <a:chOff x="457538" y="488500"/>
            <a:chExt cx="7783962" cy="4166475"/>
          </a:xfrm>
        </p:grpSpPr>
        <p:sp>
          <p:nvSpPr>
            <p:cNvPr id="466" name="Google Shape;466;p12"/>
            <p:cNvSpPr/>
            <p:nvPr/>
          </p:nvSpPr>
          <p:spPr>
            <a:xfrm flipH="1" rot="10800000">
              <a:off x="3868463" y="3895375"/>
              <a:ext cx="1779600" cy="759600"/>
            </a:xfrm>
            <a:prstGeom prst="rect">
              <a:avLst/>
            </a:prstGeom>
            <a:noFill/>
            <a:ln cap="flat" cmpd="sng" w="9525">
              <a:solidFill>
                <a:srgbClr val="3F3F4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800"/>
                <a:buFont typeface="Arial"/>
                <a:buNone/>
              </a:pPr>
              <a:r>
                <a:t/>
              </a:r>
              <a:endParaRPr sz="1800">
                <a:solidFill>
                  <a:schemeClr val="dk1"/>
                </a:solidFill>
                <a:latin typeface="Avenir"/>
                <a:ea typeface="Avenir"/>
                <a:cs typeface="Avenir"/>
                <a:sym typeface="Avenir"/>
              </a:endParaRPr>
            </a:p>
          </p:txBody>
        </p:sp>
        <p:sp>
          <p:nvSpPr>
            <p:cNvPr id="467" name="Google Shape;467;p12"/>
            <p:cNvSpPr/>
            <p:nvPr/>
          </p:nvSpPr>
          <p:spPr>
            <a:xfrm>
              <a:off x="3868463" y="813625"/>
              <a:ext cx="1779600" cy="2794200"/>
            </a:xfrm>
            <a:prstGeom prst="rect">
              <a:avLst/>
            </a:prstGeom>
            <a:noFill/>
            <a:ln cap="flat" cmpd="sng" w="9525">
              <a:solidFill>
                <a:srgbClr val="3F3F4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800"/>
                <a:buFont typeface="Arial"/>
                <a:buNone/>
              </a:pPr>
              <a:r>
                <a:t/>
              </a:r>
              <a:endParaRPr sz="1800">
                <a:solidFill>
                  <a:schemeClr val="dk1"/>
                </a:solidFill>
                <a:latin typeface="Avenir"/>
                <a:ea typeface="Avenir"/>
                <a:cs typeface="Avenir"/>
                <a:sym typeface="Avenir"/>
              </a:endParaRPr>
            </a:p>
          </p:txBody>
        </p:sp>
        <p:sp>
          <p:nvSpPr>
            <p:cNvPr id="468" name="Google Shape;468;p12"/>
            <p:cNvSpPr/>
            <p:nvPr/>
          </p:nvSpPr>
          <p:spPr>
            <a:xfrm>
              <a:off x="4042088" y="954275"/>
              <a:ext cx="14649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Certificate</a:t>
              </a:r>
              <a:endParaRPr sz="1600">
                <a:solidFill>
                  <a:schemeClr val="dk1"/>
                </a:solidFill>
                <a:latin typeface="Avenir"/>
                <a:ea typeface="Avenir"/>
                <a:cs typeface="Avenir"/>
                <a:sym typeface="Avenir"/>
              </a:endParaRPr>
            </a:p>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Authority</a:t>
              </a:r>
              <a:endParaRPr sz="1600">
                <a:solidFill>
                  <a:schemeClr val="dk1"/>
                </a:solidFill>
                <a:latin typeface="Avenir"/>
                <a:ea typeface="Avenir"/>
                <a:cs typeface="Avenir"/>
                <a:sym typeface="Avenir"/>
              </a:endParaRPr>
            </a:p>
          </p:txBody>
        </p:sp>
        <p:sp>
          <p:nvSpPr>
            <p:cNvPr id="469" name="Google Shape;469;p12"/>
            <p:cNvSpPr/>
            <p:nvPr/>
          </p:nvSpPr>
          <p:spPr>
            <a:xfrm>
              <a:off x="4042088" y="2994775"/>
              <a:ext cx="14649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Validation</a:t>
              </a:r>
              <a:endParaRPr sz="1600">
                <a:solidFill>
                  <a:schemeClr val="dk1"/>
                </a:solidFill>
                <a:latin typeface="Avenir"/>
                <a:ea typeface="Avenir"/>
                <a:cs typeface="Avenir"/>
                <a:sym typeface="Avenir"/>
              </a:endParaRPr>
            </a:p>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Authority</a:t>
              </a:r>
              <a:endParaRPr sz="1600">
                <a:solidFill>
                  <a:schemeClr val="dk1"/>
                </a:solidFill>
                <a:latin typeface="Avenir"/>
                <a:ea typeface="Avenir"/>
                <a:cs typeface="Avenir"/>
                <a:sym typeface="Avenir"/>
              </a:endParaRPr>
            </a:p>
          </p:txBody>
        </p:sp>
        <p:sp>
          <p:nvSpPr>
            <p:cNvPr id="470" name="Google Shape;470;p12"/>
            <p:cNvSpPr/>
            <p:nvPr/>
          </p:nvSpPr>
          <p:spPr>
            <a:xfrm>
              <a:off x="4042088" y="1974525"/>
              <a:ext cx="14649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Registration</a:t>
              </a:r>
              <a:endParaRPr sz="1600">
                <a:solidFill>
                  <a:schemeClr val="dk1"/>
                </a:solidFill>
                <a:latin typeface="Avenir"/>
                <a:ea typeface="Avenir"/>
                <a:cs typeface="Avenir"/>
                <a:sym typeface="Avenir"/>
              </a:endParaRPr>
            </a:p>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Authority</a:t>
              </a:r>
              <a:endParaRPr sz="1600">
                <a:solidFill>
                  <a:schemeClr val="dk1"/>
                </a:solidFill>
                <a:latin typeface="Avenir"/>
                <a:ea typeface="Avenir"/>
                <a:cs typeface="Avenir"/>
                <a:sym typeface="Avenir"/>
              </a:endParaRPr>
            </a:p>
          </p:txBody>
        </p:sp>
        <p:sp>
          <p:nvSpPr>
            <p:cNvPr id="471" name="Google Shape;471;p12"/>
            <p:cNvSpPr/>
            <p:nvPr/>
          </p:nvSpPr>
          <p:spPr>
            <a:xfrm>
              <a:off x="4042088" y="4015025"/>
              <a:ext cx="14649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Timestamping</a:t>
              </a:r>
              <a:endParaRPr sz="1600">
                <a:solidFill>
                  <a:schemeClr val="dk1"/>
                </a:solidFill>
                <a:latin typeface="Avenir"/>
                <a:ea typeface="Avenir"/>
                <a:cs typeface="Avenir"/>
                <a:sym typeface="Avenir"/>
              </a:endParaRPr>
            </a:p>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Authority</a:t>
              </a:r>
              <a:endParaRPr sz="1600">
                <a:solidFill>
                  <a:schemeClr val="dk1"/>
                </a:solidFill>
                <a:latin typeface="Avenir"/>
                <a:ea typeface="Avenir"/>
                <a:cs typeface="Avenir"/>
                <a:sym typeface="Avenir"/>
              </a:endParaRPr>
            </a:p>
          </p:txBody>
        </p:sp>
        <p:sp>
          <p:nvSpPr>
            <p:cNvPr id="472" name="Google Shape;472;p12"/>
            <p:cNvSpPr/>
            <p:nvPr/>
          </p:nvSpPr>
          <p:spPr>
            <a:xfrm>
              <a:off x="1023638" y="3472375"/>
              <a:ext cx="14649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Security Server</a:t>
              </a:r>
              <a:endParaRPr sz="1600">
                <a:solidFill>
                  <a:schemeClr val="dk1"/>
                </a:solidFill>
                <a:latin typeface="Avenir"/>
                <a:ea typeface="Avenir"/>
                <a:cs typeface="Avenir"/>
                <a:sym typeface="Avenir"/>
              </a:endParaRPr>
            </a:p>
          </p:txBody>
        </p:sp>
        <p:sp>
          <p:nvSpPr>
            <p:cNvPr id="473" name="Google Shape;473;p12"/>
            <p:cNvSpPr/>
            <p:nvPr/>
          </p:nvSpPr>
          <p:spPr>
            <a:xfrm>
              <a:off x="1023638" y="1431875"/>
              <a:ext cx="14649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Security Server operator</a:t>
              </a:r>
              <a:endParaRPr sz="1600">
                <a:solidFill>
                  <a:schemeClr val="dk1"/>
                </a:solidFill>
                <a:latin typeface="Avenir"/>
                <a:ea typeface="Avenir"/>
                <a:cs typeface="Avenir"/>
                <a:sym typeface="Avenir"/>
              </a:endParaRPr>
            </a:p>
          </p:txBody>
        </p:sp>
        <p:cxnSp>
          <p:nvCxnSpPr>
            <p:cNvPr id="474" name="Google Shape;474;p12"/>
            <p:cNvCxnSpPr>
              <a:stCxn id="473" idx="2"/>
              <a:endCxn id="472" idx="0"/>
            </p:cNvCxnSpPr>
            <p:nvPr/>
          </p:nvCxnSpPr>
          <p:spPr>
            <a:xfrm>
              <a:off x="1756088" y="1909475"/>
              <a:ext cx="0" cy="1563000"/>
            </a:xfrm>
            <a:prstGeom prst="straightConnector1">
              <a:avLst/>
            </a:prstGeom>
            <a:noFill/>
            <a:ln cap="flat" cmpd="sng" w="9525">
              <a:solidFill>
                <a:schemeClr val="dk1"/>
              </a:solidFill>
              <a:prstDash val="solid"/>
              <a:round/>
              <a:headEnd len="sm" w="sm" type="none"/>
              <a:tailEnd len="med" w="med" type="triangle"/>
            </a:ln>
          </p:spPr>
        </p:cxnSp>
        <p:sp>
          <p:nvSpPr>
            <p:cNvPr id="475" name="Google Shape;475;p12"/>
            <p:cNvSpPr txBox="1"/>
            <p:nvPr/>
          </p:nvSpPr>
          <p:spPr>
            <a:xfrm>
              <a:off x="457538" y="2419550"/>
              <a:ext cx="2597100" cy="60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Generates certificate signing request</a:t>
              </a:r>
              <a:endParaRPr sz="1000">
                <a:solidFill>
                  <a:schemeClr val="dk1"/>
                </a:solidFill>
                <a:latin typeface="Avenir"/>
                <a:ea typeface="Avenir"/>
                <a:cs typeface="Avenir"/>
                <a:sym typeface="Avenir"/>
              </a:endParaRPr>
            </a:p>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Installs certificate</a:t>
              </a:r>
              <a:endParaRPr sz="1000">
                <a:solidFill>
                  <a:schemeClr val="dk1"/>
                </a:solidFill>
                <a:latin typeface="Avenir"/>
                <a:ea typeface="Avenir"/>
                <a:cs typeface="Avenir"/>
                <a:sym typeface="Avenir"/>
              </a:endParaRPr>
            </a:p>
          </p:txBody>
        </p:sp>
        <p:cxnSp>
          <p:nvCxnSpPr>
            <p:cNvPr id="476" name="Google Shape;476;p12"/>
            <p:cNvCxnSpPr>
              <a:stCxn id="473" idx="3"/>
              <a:endCxn id="470" idx="1"/>
            </p:cNvCxnSpPr>
            <p:nvPr/>
          </p:nvCxnSpPr>
          <p:spPr>
            <a:xfrm>
              <a:off x="2488538" y="1670675"/>
              <a:ext cx="1553700" cy="542700"/>
            </a:xfrm>
            <a:prstGeom prst="straightConnector1">
              <a:avLst/>
            </a:prstGeom>
            <a:noFill/>
            <a:ln cap="flat" cmpd="sng" w="9525">
              <a:solidFill>
                <a:schemeClr val="dk1"/>
              </a:solidFill>
              <a:prstDash val="solid"/>
              <a:round/>
              <a:headEnd len="sm" w="sm" type="none"/>
              <a:tailEnd len="med" w="med" type="triangle"/>
            </a:ln>
          </p:spPr>
        </p:cxnSp>
        <p:cxnSp>
          <p:nvCxnSpPr>
            <p:cNvPr id="477" name="Google Shape;477;p12"/>
            <p:cNvCxnSpPr>
              <a:stCxn id="472" idx="3"/>
              <a:endCxn id="469" idx="1"/>
            </p:cNvCxnSpPr>
            <p:nvPr/>
          </p:nvCxnSpPr>
          <p:spPr>
            <a:xfrm flipH="1" rot="10800000">
              <a:off x="2488538" y="3233575"/>
              <a:ext cx="1553700" cy="477600"/>
            </a:xfrm>
            <a:prstGeom prst="straightConnector1">
              <a:avLst/>
            </a:prstGeom>
            <a:noFill/>
            <a:ln cap="flat" cmpd="sng" w="9525">
              <a:solidFill>
                <a:schemeClr val="dk1"/>
              </a:solidFill>
              <a:prstDash val="solid"/>
              <a:round/>
              <a:headEnd len="sm" w="sm" type="none"/>
              <a:tailEnd len="med" w="med" type="triangle"/>
            </a:ln>
          </p:spPr>
        </p:cxnSp>
        <p:cxnSp>
          <p:nvCxnSpPr>
            <p:cNvPr id="478" name="Google Shape;478;p12"/>
            <p:cNvCxnSpPr>
              <a:stCxn id="472" idx="3"/>
              <a:endCxn id="471" idx="1"/>
            </p:cNvCxnSpPr>
            <p:nvPr/>
          </p:nvCxnSpPr>
          <p:spPr>
            <a:xfrm>
              <a:off x="2488538" y="3711175"/>
              <a:ext cx="1553700" cy="542700"/>
            </a:xfrm>
            <a:prstGeom prst="straightConnector1">
              <a:avLst/>
            </a:prstGeom>
            <a:noFill/>
            <a:ln cap="flat" cmpd="sng" w="9525">
              <a:solidFill>
                <a:schemeClr val="dk1"/>
              </a:solidFill>
              <a:prstDash val="solid"/>
              <a:round/>
              <a:headEnd len="sm" w="sm" type="none"/>
              <a:tailEnd len="med" w="med" type="triangle"/>
            </a:ln>
          </p:spPr>
        </p:cxnSp>
        <p:cxnSp>
          <p:nvCxnSpPr>
            <p:cNvPr id="479" name="Google Shape;479;p12"/>
            <p:cNvCxnSpPr>
              <a:stCxn id="470" idx="0"/>
              <a:endCxn id="468" idx="2"/>
            </p:cNvCxnSpPr>
            <p:nvPr/>
          </p:nvCxnSpPr>
          <p:spPr>
            <a:xfrm rot="10800000">
              <a:off x="4774538" y="1431825"/>
              <a:ext cx="0" cy="542700"/>
            </a:xfrm>
            <a:prstGeom prst="straightConnector1">
              <a:avLst/>
            </a:prstGeom>
            <a:noFill/>
            <a:ln cap="flat" cmpd="sng" w="9525">
              <a:solidFill>
                <a:schemeClr val="dk1"/>
              </a:solidFill>
              <a:prstDash val="solid"/>
              <a:round/>
              <a:headEnd len="sm" w="sm" type="none"/>
              <a:tailEnd len="med" w="med" type="stealth"/>
            </a:ln>
          </p:spPr>
        </p:cxnSp>
        <p:sp>
          <p:nvSpPr>
            <p:cNvPr id="480" name="Google Shape;480;p12"/>
            <p:cNvSpPr txBox="1"/>
            <p:nvPr/>
          </p:nvSpPr>
          <p:spPr>
            <a:xfrm>
              <a:off x="4042088" y="1600150"/>
              <a:ext cx="1464900" cy="206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Requests certificate</a:t>
              </a:r>
              <a:endParaRPr sz="1000">
                <a:solidFill>
                  <a:schemeClr val="dk1"/>
                </a:solidFill>
                <a:latin typeface="Avenir"/>
                <a:ea typeface="Avenir"/>
                <a:cs typeface="Avenir"/>
                <a:sym typeface="Avenir"/>
              </a:endParaRPr>
            </a:p>
          </p:txBody>
        </p:sp>
        <p:sp>
          <p:nvSpPr>
            <p:cNvPr id="481" name="Google Shape;481;p12"/>
            <p:cNvSpPr txBox="1"/>
            <p:nvPr/>
          </p:nvSpPr>
          <p:spPr>
            <a:xfrm>
              <a:off x="2532912" y="1772675"/>
              <a:ext cx="1291200" cy="329700"/>
            </a:xfrm>
            <a:prstGeom prst="rect">
              <a:avLst/>
            </a:prstGeom>
            <a:solidFill>
              <a:schemeClr val="lt1"/>
            </a:solidFill>
            <a:ln>
              <a:noFill/>
            </a:ln>
          </p:spPr>
          <p:txBody>
            <a:bodyPr anchorCtr="0" anchor="ctr" bIns="91425" lIns="91425" spcFirstLastPara="1" rIns="91425" wrap="square" tIns="91425">
              <a:sp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Requests certificate</a:t>
              </a:r>
              <a:endParaRPr sz="1000">
                <a:solidFill>
                  <a:schemeClr val="dk1"/>
                </a:solidFill>
                <a:latin typeface="Avenir"/>
                <a:ea typeface="Avenir"/>
                <a:cs typeface="Avenir"/>
                <a:sym typeface="Avenir"/>
              </a:endParaRPr>
            </a:p>
          </p:txBody>
        </p:sp>
        <p:sp>
          <p:nvSpPr>
            <p:cNvPr id="482" name="Google Shape;482;p12"/>
            <p:cNvSpPr txBox="1"/>
            <p:nvPr/>
          </p:nvSpPr>
          <p:spPr>
            <a:xfrm>
              <a:off x="2581062" y="3194700"/>
              <a:ext cx="1194900" cy="479700"/>
            </a:xfrm>
            <a:prstGeom prst="rect">
              <a:avLst/>
            </a:prstGeom>
            <a:solidFill>
              <a:schemeClr val="lt1"/>
            </a:solidFill>
            <a:ln>
              <a:noFill/>
            </a:ln>
          </p:spPr>
          <p:txBody>
            <a:bodyPr anchorCtr="0" anchor="ctr" bIns="91425" lIns="91425" spcFirstLastPara="1" rIns="91425" wrap="square" tIns="91425">
              <a:sp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Requests certificate status</a:t>
              </a:r>
              <a:endParaRPr sz="1000">
                <a:solidFill>
                  <a:schemeClr val="dk1"/>
                </a:solidFill>
                <a:latin typeface="Avenir"/>
                <a:ea typeface="Avenir"/>
                <a:cs typeface="Avenir"/>
                <a:sym typeface="Avenir"/>
              </a:endParaRPr>
            </a:p>
          </p:txBody>
        </p:sp>
        <p:sp>
          <p:nvSpPr>
            <p:cNvPr id="483" name="Google Shape;483;p12"/>
            <p:cNvSpPr txBox="1"/>
            <p:nvPr/>
          </p:nvSpPr>
          <p:spPr>
            <a:xfrm>
              <a:off x="2532886" y="3854650"/>
              <a:ext cx="1261800" cy="206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Requests timestamp</a:t>
              </a:r>
              <a:endParaRPr sz="1000">
                <a:solidFill>
                  <a:schemeClr val="dk1"/>
                </a:solidFill>
                <a:latin typeface="Avenir"/>
                <a:ea typeface="Avenir"/>
                <a:cs typeface="Avenir"/>
                <a:sym typeface="Avenir"/>
              </a:endParaRPr>
            </a:p>
          </p:txBody>
        </p:sp>
        <p:sp>
          <p:nvSpPr>
            <p:cNvPr id="484" name="Google Shape;484;p12"/>
            <p:cNvSpPr txBox="1"/>
            <p:nvPr/>
          </p:nvSpPr>
          <p:spPr>
            <a:xfrm>
              <a:off x="4128938" y="488500"/>
              <a:ext cx="1291200" cy="2844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EJBCA</a:t>
              </a:r>
              <a:endParaRPr sz="1000">
                <a:solidFill>
                  <a:schemeClr val="dk1"/>
                </a:solidFill>
                <a:latin typeface="Avenir"/>
                <a:ea typeface="Avenir"/>
                <a:cs typeface="Avenir"/>
                <a:sym typeface="Avenir"/>
              </a:endParaRPr>
            </a:p>
          </p:txBody>
        </p:sp>
        <p:sp>
          <p:nvSpPr>
            <p:cNvPr id="485" name="Google Shape;485;p12"/>
            <p:cNvSpPr txBox="1"/>
            <p:nvPr/>
          </p:nvSpPr>
          <p:spPr>
            <a:xfrm>
              <a:off x="4128888" y="3648550"/>
              <a:ext cx="1291200" cy="2061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SignServer</a:t>
              </a:r>
              <a:endParaRPr sz="1000">
                <a:solidFill>
                  <a:schemeClr val="dk1"/>
                </a:solidFill>
                <a:latin typeface="Avenir"/>
                <a:ea typeface="Avenir"/>
                <a:cs typeface="Avenir"/>
                <a:sym typeface="Avenir"/>
              </a:endParaRPr>
            </a:p>
          </p:txBody>
        </p:sp>
        <p:sp>
          <p:nvSpPr>
            <p:cNvPr id="486" name="Google Shape;486;p12"/>
            <p:cNvSpPr/>
            <p:nvPr/>
          </p:nvSpPr>
          <p:spPr>
            <a:xfrm>
              <a:off x="6461900" y="2332950"/>
              <a:ext cx="17796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600"/>
                <a:buFont typeface="Avenir"/>
                <a:buNone/>
              </a:pPr>
              <a:r>
                <a:rPr lang="en-US" sz="1600">
                  <a:solidFill>
                    <a:schemeClr val="dk1"/>
                  </a:solidFill>
                  <a:latin typeface="Avenir"/>
                  <a:ea typeface="Avenir"/>
                  <a:cs typeface="Avenir"/>
                  <a:sym typeface="Avenir"/>
                </a:rPr>
                <a:t>Hardware Security Module</a:t>
              </a:r>
              <a:endParaRPr sz="1600">
                <a:solidFill>
                  <a:schemeClr val="dk1"/>
                </a:solidFill>
                <a:latin typeface="Avenir"/>
                <a:ea typeface="Avenir"/>
                <a:cs typeface="Avenir"/>
                <a:sym typeface="Avenir"/>
              </a:endParaRPr>
            </a:p>
          </p:txBody>
        </p:sp>
        <p:cxnSp>
          <p:nvCxnSpPr>
            <p:cNvPr id="487" name="Google Shape;487;p12"/>
            <p:cNvCxnSpPr>
              <a:stCxn id="471" idx="2"/>
              <a:endCxn id="486" idx="2"/>
            </p:cNvCxnSpPr>
            <p:nvPr/>
          </p:nvCxnSpPr>
          <p:spPr>
            <a:xfrm rot="-5400000">
              <a:off x="5222138" y="2362925"/>
              <a:ext cx="1682100" cy="2577300"/>
            </a:xfrm>
            <a:prstGeom prst="bentConnector3">
              <a:avLst>
                <a:gd fmla="val -13385" name="adj1"/>
              </a:avLst>
            </a:prstGeom>
            <a:noFill/>
            <a:ln cap="flat" cmpd="sng" w="9525">
              <a:solidFill>
                <a:schemeClr val="dk1"/>
              </a:solidFill>
              <a:prstDash val="solid"/>
              <a:round/>
              <a:headEnd len="med" w="med" type="triangle"/>
              <a:tailEnd len="sm" w="sm" type="none"/>
            </a:ln>
          </p:spPr>
        </p:cxnSp>
        <p:cxnSp>
          <p:nvCxnSpPr>
            <p:cNvPr id="488" name="Google Shape;488;p12"/>
            <p:cNvCxnSpPr>
              <a:endCxn id="486" idx="0"/>
            </p:cNvCxnSpPr>
            <p:nvPr/>
          </p:nvCxnSpPr>
          <p:spPr>
            <a:xfrm>
              <a:off x="5512400" y="1030650"/>
              <a:ext cx="1839300" cy="1302300"/>
            </a:xfrm>
            <a:prstGeom prst="bentConnector2">
              <a:avLst/>
            </a:prstGeom>
            <a:noFill/>
            <a:ln cap="flat" cmpd="sng" w="9525">
              <a:solidFill>
                <a:schemeClr val="dk1"/>
              </a:solidFill>
              <a:prstDash val="solid"/>
              <a:round/>
              <a:headEnd len="med" w="med" type="triangle"/>
              <a:tailEnd len="sm" w="sm" type="none"/>
            </a:ln>
          </p:spPr>
        </p:cxnSp>
        <p:cxnSp>
          <p:nvCxnSpPr>
            <p:cNvPr id="489" name="Google Shape;489;p12"/>
            <p:cNvCxnSpPr>
              <a:stCxn id="469" idx="2"/>
              <a:endCxn id="486" idx="2"/>
            </p:cNvCxnSpPr>
            <p:nvPr/>
          </p:nvCxnSpPr>
          <p:spPr>
            <a:xfrm rot="-5400000">
              <a:off x="5732288" y="1852825"/>
              <a:ext cx="661800" cy="2577300"/>
            </a:xfrm>
            <a:prstGeom prst="bentConnector3">
              <a:avLst>
                <a:gd fmla="val -27989" name="adj1"/>
              </a:avLst>
            </a:prstGeom>
            <a:noFill/>
            <a:ln cap="flat" cmpd="sng" w="9525">
              <a:solidFill>
                <a:schemeClr val="dk1"/>
              </a:solidFill>
              <a:prstDash val="solid"/>
              <a:round/>
              <a:headEnd len="med" w="med" type="triangle"/>
              <a:tailEnd len="sm" w="sm" type="none"/>
            </a:ln>
          </p:spPr>
        </p:cxnSp>
        <p:cxnSp>
          <p:nvCxnSpPr>
            <p:cNvPr id="490" name="Google Shape;490;p12"/>
            <p:cNvCxnSpPr>
              <a:stCxn id="469" idx="3"/>
              <a:endCxn id="468" idx="3"/>
            </p:cNvCxnSpPr>
            <p:nvPr/>
          </p:nvCxnSpPr>
          <p:spPr>
            <a:xfrm flipH="1" rot="10800000">
              <a:off x="5506988" y="1192975"/>
              <a:ext cx="300" cy="2040600"/>
            </a:xfrm>
            <a:prstGeom prst="bentConnector3">
              <a:avLst>
                <a:gd fmla="val 222026527" name="adj1"/>
              </a:avLst>
            </a:prstGeom>
            <a:noFill/>
            <a:ln cap="flat" cmpd="sng" w="9525">
              <a:solidFill>
                <a:schemeClr val="dk1"/>
              </a:solidFill>
              <a:prstDash val="solid"/>
              <a:round/>
              <a:headEnd len="sm" w="sm" type="none"/>
              <a:tailEnd len="med" w="med" type="triangle"/>
            </a:ln>
          </p:spPr>
        </p:cxnSp>
        <p:sp>
          <p:nvSpPr>
            <p:cNvPr id="491" name="Google Shape;491;p12"/>
            <p:cNvSpPr txBox="1"/>
            <p:nvPr/>
          </p:nvSpPr>
          <p:spPr>
            <a:xfrm>
              <a:off x="5740600" y="2856225"/>
              <a:ext cx="824700" cy="629700"/>
            </a:xfrm>
            <a:prstGeom prst="rect">
              <a:avLst/>
            </a:prstGeom>
            <a:solidFill>
              <a:schemeClr val="lt1"/>
            </a:solidFill>
            <a:ln>
              <a:noFill/>
            </a:ln>
          </p:spPr>
          <p:txBody>
            <a:bodyPr anchorCtr="0" anchor="ctr" bIns="91425" lIns="91425" spcFirstLastPara="1" rIns="91425" wrap="square" tIns="91425">
              <a:sp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Queries certificate status</a:t>
              </a:r>
              <a:endParaRPr sz="1000">
                <a:solidFill>
                  <a:schemeClr val="dk1"/>
                </a:solidFill>
                <a:latin typeface="Avenir"/>
                <a:ea typeface="Avenir"/>
                <a:cs typeface="Avenir"/>
                <a:sym typeface="Avenir"/>
              </a:endParaRPr>
            </a:p>
          </p:txBody>
        </p:sp>
        <p:sp>
          <p:nvSpPr>
            <p:cNvPr id="492" name="Google Shape;492;p12"/>
            <p:cNvSpPr txBox="1"/>
            <p:nvPr/>
          </p:nvSpPr>
          <p:spPr>
            <a:xfrm>
              <a:off x="6817253" y="3471319"/>
              <a:ext cx="1068900" cy="479700"/>
            </a:xfrm>
            <a:prstGeom prst="rect">
              <a:avLst/>
            </a:prstGeom>
            <a:solidFill>
              <a:schemeClr val="lt1"/>
            </a:solidFill>
            <a:ln>
              <a:noFill/>
            </a:ln>
          </p:spPr>
          <p:txBody>
            <a:bodyPr anchorCtr="0" anchor="ctr" bIns="91425" lIns="91425" spcFirstLastPara="1" rIns="91425" wrap="square" tIns="91425">
              <a:sp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Protects cryptographic keys</a:t>
              </a:r>
              <a:endParaRPr sz="1000">
                <a:solidFill>
                  <a:schemeClr val="dk1"/>
                </a:solidFill>
                <a:latin typeface="Avenir"/>
                <a:ea typeface="Avenir"/>
                <a:cs typeface="Avenir"/>
                <a:sym typeface="Avenir"/>
              </a:endParaRPr>
            </a:p>
          </p:txBody>
        </p:sp>
        <p:sp>
          <p:nvSpPr>
            <p:cNvPr id="493" name="Google Shape;493;p12"/>
            <p:cNvSpPr txBox="1"/>
            <p:nvPr/>
          </p:nvSpPr>
          <p:spPr>
            <a:xfrm>
              <a:off x="6817250" y="856381"/>
              <a:ext cx="1068900" cy="479700"/>
            </a:xfrm>
            <a:prstGeom prst="rect">
              <a:avLst/>
            </a:prstGeom>
            <a:solidFill>
              <a:schemeClr val="lt1"/>
            </a:solidFill>
            <a:ln>
              <a:noFill/>
            </a:ln>
          </p:spPr>
          <p:txBody>
            <a:bodyPr anchorCtr="0" anchor="ctr" bIns="91425" lIns="91425" spcFirstLastPara="1" rIns="91425" wrap="square" tIns="91425">
              <a:spAutoFit/>
            </a:bodyPr>
            <a:lstStyle/>
            <a:p>
              <a:pPr indent="0" lvl="0" marL="0" marR="0" rtl="0" algn="ctr">
                <a:spcBef>
                  <a:spcPts val="0"/>
                </a:spcBef>
                <a:spcAft>
                  <a:spcPts val="0"/>
                </a:spcAft>
                <a:buClr>
                  <a:schemeClr val="dk1"/>
                </a:buClr>
                <a:buSzPts val="1000"/>
                <a:buFont typeface="Avenir"/>
                <a:buNone/>
              </a:pPr>
              <a:r>
                <a:rPr lang="en-US" sz="1000">
                  <a:solidFill>
                    <a:schemeClr val="dk1"/>
                  </a:solidFill>
                  <a:latin typeface="Avenir"/>
                  <a:ea typeface="Avenir"/>
                  <a:cs typeface="Avenir"/>
                  <a:sym typeface="Avenir"/>
                </a:rPr>
                <a:t>Protects cryptographic keys</a:t>
              </a:r>
              <a:endParaRPr sz="1000">
                <a:solidFill>
                  <a:schemeClr val="dk1"/>
                </a:solidFill>
                <a:latin typeface="Avenir"/>
                <a:ea typeface="Avenir"/>
                <a:cs typeface="Avenir"/>
                <a:sym typeface="Aveni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3"/>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499" name="Google Shape;499;p13"/>
          <p:cNvSpPr txBox="1"/>
          <p:nvPr>
            <p:ph idx="2" type="body"/>
          </p:nvPr>
        </p:nvSpPr>
        <p:spPr>
          <a:xfrm>
            <a:off x="5703868" y="2205038"/>
            <a:ext cx="6116657" cy="403225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800"/>
              <a:buChar char="-"/>
            </a:pPr>
            <a:r>
              <a:rPr lang="en-US" sz="1800"/>
              <a:t>Two-tier architecture</a:t>
            </a:r>
            <a:endParaRPr/>
          </a:p>
          <a:p>
            <a:pPr indent="-228600" lvl="1" marL="685800" rtl="0" algn="l">
              <a:lnSpc>
                <a:spcPct val="120000"/>
              </a:lnSpc>
              <a:spcBef>
                <a:spcPts val="500"/>
              </a:spcBef>
              <a:spcAft>
                <a:spcPts val="0"/>
              </a:spcAft>
              <a:buClr>
                <a:schemeClr val="dk1"/>
              </a:buClr>
              <a:buSzPts val="1800"/>
              <a:buChar char="-"/>
            </a:pPr>
            <a:r>
              <a:rPr lang="en-US" sz="1800"/>
              <a:t>Root</a:t>
            </a:r>
            <a:endParaRPr/>
          </a:p>
          <a:p>
            <a:pPr indent="-228600" lvl="1" marL="685800" rtl="0" algn="l">
              <a:lnSpc>
                <a:spcPct val="120000"/>
              </a:lnSpc>
              <a:spcBef>
                <a:spcPts val="500"/>
              </a:spcBef>
              <a:spcAft>
                <a:spcPts val="0"/>
              </a:spcAft>
              <a:buClr>
                <a:schemeClr val="dk1"/>
              </a:buClr>
              <a:buSzPts val="1800"/>
              <a:buChar char="-"/>
            </a:pPr>
            <a:r>
              <a:rPr lang="en-US" sz="1800"/>
              <a:t>Intermediate</a:t>
            </a:r>
            <a:endParaRPr/>
          </a:p>
          <a:p>
            <a:pPr indent="-285750" lvl="0" marL="285750" rtl="0" algn="l">
              <a:lnSpc>
                <a:spcPct val="120000"/>
              </a:lnSpc>
              <a:spcBef>
                <a:spcPts val="500"/>
              </a:spcBef>
              <a:spcAft>
                <a:spcPts val="0"/>
              </a:spcAft>
              <a:buClr>
                <a:schemeClr val="dk1"/>
              </a:buClr>
              <a:buSzPts val="1800"/>
              <a:buChar char="-"/>
            </a:pPr>
            <a:r>
              <a:rPr lang="en-US" sz="1800"/>
              <a:t>Issues certificates</a:t>
            </a:r>
            <a:endParaRPr/>
          </a:p>
          <a:p>
            <a:pPr indent="-285750" lvl="0" marL="285750" rtl="0" algn="l">
              <a:lnSpc>
                <a:spcPct val="120000"/>
              </a:lnSpc>
              <a:spcBef>
                <a:spcPts val="500"/>
              </a:spcBef>
              <a:spcAft>
                <a:spcPts val="0"/>
              </a:spcAft>
              <a:buClr>
                <a:schemeClr val="dk1"/>
              </a:buClr>
              <a:buSzPts val="1800"/>
              <a:buChar char="-"/>
            </a:pPr>
            <a:r>
              <a:rPr lang="en-US" sz="1800"/>
              <a:t>Signs certificates</a:t>
            </a:r>
            <a:endParaRPr/>
          </a:p>
          <a:p>
            <a:pPr indent="-228600" lvl="1" marL="685800" rtl="0" algn="l">
              <a:lnSpc>
                <a:spcPct val="120000"/>
              </a:lnSpc>
              <a:spcBef>
                <a:spcPts val="500"/>
              </a:spcBef>
              <a:spcAft>
                <a:spcPts val="0"/>
              </a:spcAft>
              <a:buClr>
                <a:schemeClr val="dk1"/>
              </a:buClr>
              <a:buSzPts val="1800"/>
              <a:buChar char="-"/>
            </a:pPr>
            <a:r>
              <a:rPr lang="en-US" sz="1800"/>
              <a:t>This signature assures that the certificate is authentic and trusted by anyone who recognises the CA as legitimate</a:t>
            </a:r>
            <a:endParaRPr/>
          </a:p>
          <a:p>
            <a:pPr indent="-285750" lvl="0" marL="285750" rtl="0" algn="l">
              <a:lnSpc>
                <a:spcPct val="120000"/>
              </a:lnSpc>
              <a:spcBef>
                <a:spcPts val="500"/>
              </a:spcBef>
              <a:spcAft>
                <a:spcPts val="0"/>
              </a:spcAft>
              <a:buClr>
                <a:schemeClr val="dk1"/>
              </a:buClr>
              <a:buSzPts val="1800"/>
              <a:buChar char="-"/>
            </a:pPr>
            <a:r>
              <a:rPr lang="en-US" sz="1800"/>
              <a:t>Provides certificate revocation list (CRL) and certificate statuses (OCSP database)</a:t>
            </a:r>
            <a:endParaRPr/>
          </a:p>
        </p:txBody>
      </p:sp>
      <p:pic>
        <p:nvPicPr>
          <p:cNvPr descr="Close-up of a server network panel with lights and cables" id="500" name="Google Shape;500;p13"/>
          <p:cNvPicPr preferRelativeResize="0"/>
          <p:nvPr>
            <p:ph idx="3" type="pic"/>
          </p:nvPr>
        </p:nvPicPr>
        <p:blipFill rotWithShape="1">
          <a:blip r:embed="rId3">
            <a:alphaModFix/>
          </a:blip>
          <a:srcRect b="0" l="23525" r="23525" t="0"/>
          <a:stretch/>
        </p:blipFill>
        <p:spPr>
          <a:xfrm>
            <a:off x="0" y="0"/>
            <a:ext cx="5448300" cy="6857553"/>
          </a:xfrm>
          <a:prstGeom prst="rect">
            <a:avLst/>
          </a:prstGeom>
          <a:solidFill>
            <a:srgbClr val="FAFAF9"/>
          </a:solidFill>
          <a:ln>
            <a:noFill/>
          </a:ln>
        </p:spPr>
      </p:pic>
      <p:sp>
        <p:nvSpPr>
          <p:cNvPr id="501" name="Google Shape;501;p13"/>
          <p:cNvSpPr txBox="1"/>
          <p:nvPr>
            <p:ph type="title"/>
          </p:nvPr>
        </p:nvSpPr>
        <p:spPr>
          <a:xfrm>
            <a:off x="5703868" y="1520825"/>
            <a:ext cx="6116657" cy="684213"/>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100000"/>
              <a:buFont typeface="Arial"/>
              <a:buNone/>
            </a:pPr>
            <a:r>
              <a:rPr lang="en-US"/>
              <a:t>Certificate authority</a:t>
            </a:r>
            <a:endParaRPr/>
          </a:p>
        </p:txBody>
      </p:sp>
      <p:sp>
        <p:nvSpPr>
          <p:cNvPr id="502" name="Google Shape;502;p13"/>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
        <p:nvSpPr>
          <p:cNvPr id="503" name="Google Shape;503;p13"/>
          <p:cNvSpPr txBox="1"/>
          <p:nvPr/>
        </p:nvSpPr>
        <p:spPr>
          <a:xfrm>
            <a:off x="10617133" y="4472233"/>
            <a:ext cx="1593600" cy="61551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t/>
            </a:r>
            <a:endParaRPr sz="2400">
              <a:solidFill>
                <a:schemeClr val="dk2"/>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descr="Close up of checklist" id="508" name="Google Shape;508;p14"/>
          <p:cNvPicPr preferRelativeResize="0"/>
          <p:nvPr>
            <p:ph idx="2" type="pic"/>
          </p:nvPr>
        </p:nvPicPr>
        <p:blipFill rotWithShape="1">
          <a:blip r:embed="rId3">
            <a:alphaModFix/>
          </a:blip>
          <a:srcRect b="0" l="24761" r="24760" t="0"/>
          <a:stretch/>
        </p:blipFill>
        <p:spPr>
          <a:xfrm>
            <a:off x="6999268" y="0"/>
            <a:ext cx="5192732" cy="6858000"/>
          </a:xfrm>
          <a:prstGeom prst="rect">
            <a:avLst/>
          </a:prstGeom>
          <a:solidFill>
            <a:srgbClr val="FAFAF9"/>
          </a:solidFill>
          <a:ln>
            <a:noFill/>
          </a:ln>
        </p:spPr>
      </p:pic>
      <p:sp>
        <p:nvSpPr>
          <p:cNvPr id="509" name="Google Shape;509;p14"/>
          <p:cNvSpPr txBox="1"/>
          <p:nvPr>
            <p:ph idx="1" type="body"/>
          </p:nvPr>
        </p:nvSpPr>
        <p:spPr>
          <a:xfrm>
            <a:off x="371474" y="3445329"/>
            <a:ext cx="6372226" cy="2791959"/>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US"/>
              <a:t>Online certificate status protocol (OCSP)</a:t>
            </a:r>
            <a:endParaRPr/>
          </a:p>
          <a:p>
            <a:pPr indent="-228600" lvl="1" marL="685800" rtl="0" algn="l">
              <a:lnSpc>
                <a:spcPct val="120000"/>
              </a:lnSpc>
              <a:spcBef>
                <a:spcPts val="400"/>
              </a:spcBef>
              <a:spcAft>
                <a:spcPts val="0"/>
              </a:spcAft>
              <a:buClr>
                <a:schemeClr val="dk1"/>
              </a:buClr>
              <a:buSzPts val="1400"/>
              <a:buChar char="-"/>
            </a:pPr>
            <a:r>
              <a:rPr lang="en-US"/>
              <a:t>Is certificate valid</a:t>
            </a:r>
            <a:endParaRPr/>
          </a:p>
          <a:p>
            <a:pPr indent="-228600" lvl="1" marL="685800" rtl="0" algn="l">
              <a:lnSpc>
                <a:spcPct val="120000"/>
              </a:lnSpc>
              <a:spcBef>
                <a:spcPts val="400"/>
              </a:spcBef>
              <a:spcAft>
                <a:spcPts val="0"/>
              </a:spcAft>
              <a:buClr>
                <a:schemeClr val="dk1"/>
              </a:buClr>
              <a:buSzPts val="1400"/>
              <a:buChar char="-"/>
            </a:pPr>
            <a:r>
              <a:rPr lang="en-US"/>
              <a:t>Used by X-Road</a:t>
            </a:r>
            <a:endParaRPr/>
          </a:p>
          <a:p>
            <a:pPr indent="-228600" lvl="1" marL="685800" rtl="0" algn="l">
              <a:lnSpc>
                <a:spcPct val="120000"/>
              </a:lnSpc>
              <a:spcBef>
                <a:spcPts val="400"/>
              </a:spcBef>
              <a:spcAft>
                <a:spcPts val="0"/>
              </a:spcAft>
              <a:buClr>
                <a:schemeClr val="dk1"/>
              </a:buClr>
              <a:buSzPts val="1400"/>
              <a:buChar char="-"/>
            </a:pPr>
            <a:r>
              <a:rPr lang="en-US"/>
              <a:t>Has obsoleted CRL</a:t>
            </a:r>
            <a:endParaRPr/>
          </a:p>
          <a:p>
            <a:pPr indent="-285750" lvl="0" marL="285750" rtl="0" algn="l">
              <a:lnSpc>
                <a:spcPct val="120000"/>
              </a:lnSpc>
              <a:spcBef>
                <a:spcPts val="400"/>
              </a:spcBef>
              <a:spcAft>
                <a:spcPts val="0"/>
              </a:spcAft>
              <a:buClr>
                <a:schemeClr val="dk1"/>
              </a:buClr>
              <a:buSzPts val="1400"/>
              <a:buChar char="-"/>
            </a:pPr>
            <a:r>
              <a:rPr lang="en-US"/>
              <a:t>Certificate status is queried from CA database</a:t>
            </a:r>
            <a:endParaRPr/>
          </a:p>
          <a:p>
            <a:pPr indent="-285750" lvl="0" marL="285750" rtl="0" algn="l">
              <a:lnSpc>
                <a:spcPct val="120000"/>
              </a:lnSpc>
              <a:spcBef>
                <a:spcPts val="400"/>
              </a:spcBef>
              <a:spcAft>
                <a:spcPts val="0"/>
              </a:spcAft>
              <a:buClr>
                <a:schemeClr val="dk1"/>
              </a:buClr>
              <a:buSzPts val="1400"/>
              <a:buChar char="-"/>
            </a:pPr>
            <a:r>
              <a:rPr lang="en-US"/>
              <a:t>Can be configured as a separate application instance</a:t>
            </a:r>
            <a:endParaRPr/>
          </a:p>
        </p:txBody>
      </p:sp>
      <p:sp>
        <p:nvSpPr>
          <p:cNvPr id="510" name="Google Shape;510;p14"/>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2000"/>
              <a:buFont typeface="Arial"/>
              <a:buNone/>
            </a:pPr>
            <a:r>
              <a:t/>
            </a:r>
            <a:endParaRPr/>
          </a:p>
        </p:txBody>
      </p:sp>
      <p:sp>
        <p:nvSpPr>
          <p:cNvPr id="511" name="Google Shape;511;p14"/>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512" name="Google Shape;512;p14"/>
          <p:cNvSpPr txBox="1"/>
          <p:nvPr>
            <p:ph type="title"/>
          </p:nvPr>
        </p:nvSpPr>
        <p:spPr>
          <a:xfrm>
            <a:off x="371473" y="1520824"/>
            <a:ext cx="6372227" cy="684213"/>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100000"/>
              <a:buFont typeface="Arial"/>
              <a:buNone/>
            </a:pPr>
            <a:r>
              <a:rPr lang="en-US"/>
              <a:t>Validation authority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Paper files on the table" id="517" name="Google Shape;517;p15"/>
          <p:cNvPicPr preferRelativeResize="0"/>
          <p:nvPr>
            <p:ph idx="2" type="pic"/>
          </p:nvPr>
        </p:nvPicPr>
        <p:blipFill rotWithShape="1">
          <a:blip r:embed="rId3">
            <a:alphaModFix/>
          </a:blip>
          <a:srcRect b="0" l="24660" r="24660" t="0"/>
          <a:stretch/>
        </p:blipFill>
        <p:spPr>
          <a:xfrm>
            <a:off x="6999268" y="0"/>
            <a:ext cx="5192732" cy="6858000"/>
          </a:xfrm>
          <a:prstGeom prst="rect">
            <a:avLst/>
          </a:prstGeom>
          <a:solidFill>
            <a:srgbClr val="FAFAF9"/>
          </a:solidFill>
          <a:ln>
            <a:noFill/>
          </a:ln>
        </p:spPr>
      </p:pic>
      <p:sp>
        <p:nvSpPr>
          <p:cNvPr id="518" name="Google Shape;518;p15"/>
          <p:cNvSpPr txBox="1"/>
          <p:nvPr>
            <p:ph idx="1" type="body"/>
          </p:nvPr>
        </p:nvSpPr>
        <p:spPr>
          <a:xfrm>
            <a:off x="371474" y="3445329"/>
            <a:ext cx="6372226" cy="2791959"/>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US"/>
              <a:t>Verifies user identity</a:t>
            </a:r>
            <a:endParaRPr/>
          </a:p>
          <a:p>
            <a:pPr indent="-285750" lvl="0" marL="285750" rtl="0" algn="l">
              <a:lnSpc>
                <a:spcPct val="120000"/>
              </a:lnSpc>
              <a:spcBef>
                <a:spcPts val="400"/>
              </a:spcBef>
              <a:spcAft>
                <a:spcPts val="0"/>
              </a:spcAft>
              <a:buClr>
                <a:schemeClr val="dk1"/>
              </a:buClr>
              <a:buSzPts val="1400"/>
              <a:buChar char="-"/>
            </a:pPr>
            <a:r>
              <a:rPr lang="en-US"/>
              <a:t>Approves certificate request</a:t>
            </a:r>
            <a:endParaRPr/>
          </a:p>
          <a:p>
            <a:pPr indent="-285750" lvl="0" marL="285750" rtl="0" algn="l">
              <a:lnSpc>
                <a:spcPct val="120000"/>
              </a:lnSpc>
              <a:spcBef>
                <a:spcPts val="400"/>
              </a:spcBef>
              <a:spcAft>
                <a:spcPts val="0"/>
              </a:spcAft>
              <a:buClr>
                <a:schemeClr val="dk1"/>
              </a:buClr>
              <a:buSzPts val="1400"/>
              <a:buChar char="-"/>
            </a:pPr>
            <a:r>
              <a:rPr lang="en-US"/>
              <a:t>Manages certificate lifecycle</a:t>
            </a:r>
            <a:endParaRPr/>
          </a:p>
          <a:p>
            <a:pPr indent="-228600" lvl="1" marL="685800" rtl="0" algn="l">
              <a:lnSpc>
                <a:spcPct val="120000"/>
              </a:lnSpc>
              <a:spcBef>
                <a:spcPts val="400"/>
              </a:spcBef>
              <a:spcAft>
                <a:spcPts val="0"/>
              </a:spcAft>
              <a:buClr>
                <a:schemeClr val="dk1"/>
              </a:buClr>
              <a:buSzPts val="1400"/>
              <a:buChar char="-"/>
            </a:pPr>
            <a:r>
              <a:rPr lang="en-US"/>
              <a:t>Requests certificate from CA</a:t>
            </a:r>
            <a:endParaRPr/>
          </a:p>
          <a:p>
            <a:pPr indent="-285750" lvl="0" marL="285750" rtl="0" algn="l">
              <a:lnSpc>
                <a:spcPct val="120000"/>
              </a:lnSpc>
              <a:spcBef>
                <a:spcPts val="400"/>
              </a:spcBef>
              <a:spcAft>
                <a:spcPts val="0"/>
              </a:spcAft>
              <a:buClr>
                <a:schemeClr val="dk1"/>
              </a:buClr>
              <a:buSzPts val="1400"/>
              <a:buChar char="-"/>
            </a:pPr>
            <a:r>
              <a:rPr lang="en-US"/>
              <a:t>Can be configured as a separate application instance</a:t>
            </a:r>
            <a:endParaRPr/>
          </a:p>
        </p:txBody>
      </p:sp>
      <p:sp>
        <p:nvSpPr>
          <p:cNvPr id="519" name="Google Shape;519;p15"/>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2000"/>
              <a:buFont typeface="Arial"/>
              <a:buNone/>
            </a:pPr>
            <a:r>
              <a:t/>
            </a:r>
            <a:endParaRPr/>
          </a:p>
        </p:txBody>
      </p:sp>
      <p:sp>
        <p:nvSpPr>
          <p:cNvPr id="520" name="Google Shape;520;p15"/>
          <p:cNvSpPr txBox="1"/>
          <p:nvPr>
            <p:ph idx="4" type="body"/>
          </p:nvPr>
        </p:nvSpPr>
        <p:spPr>
          <a:xfrm>
            <a:off x="371473" y="1125538"/>
            <a:ext cx="6372227"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521" name="Google Shape;521;p15"/>
          <p:cNvSpPr txBox="1"/>
          <p:nvPr>
            <p:ph type="title"/>
          </p:nvPr>
        </p:nvSpPr>
        <p:spPr>
          <a:xfrm>
            <a:off x="371473" y="1520824"/>
            <a:ext cx="6372227" cy="684213"/>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100000"/>
              <a:buFont typeface="Arial"/>
              <a:buNone/>
            </a:pPr>
            <a:r>
              <a:rPr lang="en-US"/>
              <a:t>Registration authority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descr="Hour Glass with red sand" id="526" name="Google Shape;526;p16"/>
          <p:cNvPicPr preferRelativeResize="0"/>
          <p:nvPr>
            <p:ph idx="2" type="pic"/>
          </p:nvPr>
        </p:nvPicPr>
        <p:blipFill rotWithShape="1">
          <a:blip r:embed="rId3">
            <a:alphaModFix/>
          </a:blip>
          <a:srcRect b="0" l="21757" r="21757" t="0"/>
          <a:stretch/>
        </p:blipFill>
        <p:spPr>
          <a:xfrm>
            <a:off x="6999268" y="0"/>
            <a:ext cx="5192732" cy="6858000"/>
          </a:xfrm>
          <a:prstGeom prst="rect">
            <a:avLst/>
          </a:prstGeom>
          <a:solidFill>
            <a:srgbClr val="FAFAF9"/>
          </a:solidFill>
          <a:ln>
            <a:noFill/>
          </a:ln>
        </p:spPr>
      </p:pic>
      <p:sp>
        <p:nvSpPr>
          <p:cNvPr id="527" name="Google Shape;527;p16"/>
          <p:cNvSpPr txBox="1"/>
          <p:nvPr>
            <p:ph idx="1" type="body"/>
          </p:nvPr>
        </p:nvSpPr>
        <p:spPr>
          <a:xfrm>
            <a:off x="371474" y="3445329"/>
            <a:ext cx="6372226" cy="2791959"/>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400"/>
              </a:spcBef>
              <a:spcAft>
                <a:spcPts val="0"/>
              </a:spcAft>
              <a:buClr>
                <a:schemeClr val="dk1"/>
              </a:buClr>
              <a:buSzPts val="1400"/>
              <a:buChar char="-"/>
            </a:pPr>
            <a:r>
              <a:rPr lang="en-US"/>
              <a:t>Provides digital timestamp for security server message log</a:t>
            </a:r>
            <a:endParaRPr/>
          </a:p>
          <a:p>
            <a:pPr indent="-228600" lvl="1" marL="685800" rtl="0" algn="l">
              <a:lnSpc>
                <a:spcPct val="120000"/>
              </a:lnSpc>
              <a:spcBef>
                <a:spcPts val="400"/>
              </a:spcBef>
              <a:spcAft>
                <a:spcPts val="0"/>
              </a:spcAft>
              <a:buClr>
                <a:schemeClr val="dk1"/>
              </a:buClr>
              <a:buSzPts val="1400"/>
              <a:buChar char="-"/>
            </a:pPr>
            <a:r>
              <a:rPr lang="en-US"/>
              <a:t>Timestamping certificate issued from dedicated intermediate CA</a:t>
            </a:r>
            <a:endParaRPr/>
          </a:p>
          <a:p>
            <a:pPr indent="-285750" lvl="0" marL="285750" rtl="0" algn="l">
              <a:lnSpc>
                <a:spcPct val="120000"/>
              </a:lnSpc>
              <a:spcBef>
                <a:spcPts val="400"/>
              </a:spcBef>
              <a:spcAft>
                <a:spcPts val="0"/>
              </a:spcAft>
              <a:buClr>
                <a:schemeClr val="dk1"/>
              </a:buClr>
              <a:buSzPts val="1400"/>
              <a:buChar char="-"/>
            </a:pPr>
            <a:r>
              <a:rPr lang="en-US"/>
              <a:t>Cryptographic keys are protected by HSM</a:t>
            </a:r>
            <a:endParaRPr/>
          </a:p>
          <a:p>
            <a:pPr indent="-196850" lvl="0" marL="285750" rtl="0" algn="l">
              <a:lnSpc>
                <a:spcPct val="120000"/>
              </a:lnSpc>
              <a:spcBef>
                <a:spcPts val="400"/>
              </a:spcBef>
              <a:spcAft>
                <a:spcPts val="0"/>
              </a:spcAft>
              <a:buClr>
                <a:schemeClr val="dk1"/>
              </a:buClr>
              <a:buSzPts val="1400"/>
              <a:buNone/>
            </a:pPr>
            <a:r>
              <a:t/>
            </a:r>
            <a:endParaRPr/>
          </a:p>
        </p:txBody>
      </p:sp>
      <p:sp>
        <p:nvSpPr>
          <p:cNvPr id="528" name="Google Shape;528;p16"/>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2000"/>
              <a:buFont typeface="Arial"/>
              <a:buNone/>
            </a:pPr>
            <a:r>
              <a:t/>
            </a:r>
            <a:endParaRPr/>
          </a:p>
        </p:txBody>
      </p:sp>
      <p:sp>
        <p:nvSpPr>
          <p:cNvPr id="529" name="Google Shape;529;p16"/>
          <p:cNvSpPr txBox="1"/>
          <p:nvPr>
            <p:ph idx="4" type="body"/>
          </p:nvPr>
        </p:nvSpPr>
        <p:spPr>
          <a:xfrm>
            <a:off x="371473" y="1125538"/>
            <a:ext cx="6372227"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530" name="Google Shape;530;p16"/>
          <p:cNvSpPr txBox="1"/>
          <p:nvPr>
            <p:ph type="title"/>
          </p:nvPr>
        </p:nvSpPr>
        <p:spPr>
          <a:xfrm>
            <a:off x="371473" y="1520824"/>
            <a:ext cx="6372227" cy="684213"/>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100000"/>
              <a:buFont typeface="Arial"/>
              <a:buNone/>
            </a:pPr>
            <a:r>
              <a:rPr lang="en-US"/>
              <a:t>Timestamping authority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Machine gears" id="535" name="Google Shape;535;p17"/>
          <p:cNvPicPr preferRelativeResize="0"/>
          <p:nvPr>
            <p:ph idx="2" type="pic"/>
          </p:nvPr>
        </p:nvPicPr>
        <p:blipFill rotWithShape="1">
          <a:blip r:embed="rId3">
            <a:alphaModFix/>
          </a:blip>
          <a:srcRect b="0" l="24767" r="24767" t="0"/>
          <a:stretch/>
        </p:blipFill>
        <p:spPr>
          <a:xfrm>
            <a:off x="6999268" y="0"/>
            <a:ext cx="5192732" cy="6858000"/>
          </a:xfrm>
          <a:prstGeom prst="rect">
            <a:avLst/>
          </a:prstGeom>
          <a:solidFill>
            <a:srgbClr val="FAFAF9"/>
          </a:solidFill>
          <a:ln>
            <a:noFill/>
          </a:ln>
        </p:spPr>
      </p:pic>
      <p:sp>
        <p:nvSpPr>
          <p:cNvPr id="536" name="Google Shape;536;p17"/>
          <p:cNvSpPr txBox="1"/>
          <p:nvPr>
            <p:ph idx="1" type="body"/>
          </p:nvPr>
        </p:nvSpPr>
        <p:spPr>
          <a:xfrm>
            <a:off x="371474" y="3445329"/>
            <a:ext cx="6372226" cy="2791959"/>
          </a:xfrm>
          <a:prstGeom prst="rect">
            <a:avLst/>
          </a:prstGeom>
          <a:noFill/>
          <a:ln>
            <a:noFill/>
          </a:ln>
        </p:spPr>
        <p:txBody>
          <a:bodyPr anchorCtr="0" anchor="b" bIns="0" lIns="0" spcFirstLastPara="1" rIns="0" wrap="square" tIns="0">
            <a:noAutofit/>
          </a:bodyPr>
          <a:lstStyle/>
          <a:p>
            <a:pPr indent="-285750" lvl="0" marL="285750" rtl="0" algn="l">
              <a:lnSpc>
                <a:spcPct val="120000"/>
              </a:lnSpc>
              <a:spcBef>
                <a:spcPts val="0"/>
              </a:spcBef>
              <a:spcAft>
                <a:spcPts val="0"/>
              </a:spcAft>
              <a:buClr>
                <a:schemeClr val="dk1"/>
              </a:buClr>
              <a:buSzPts val="1400"/>
              <a:buAutoNum type="arabicPeriod"/>
            </a:pPr>
            <a:r>
              <a:rPr lang="en-US"/>
              <a:t>Certificate signing requests (CSR) is generated on security server by operator</a:t>
            </a:r>
            <a:endParaRPr/>
          </a:p>
          <a:p>
            <a:pPr indent="-285750" lvl="0" marL="285750" rtl="0" algn="l">
              <a:lnSpc>
                <a:spcPct val="120000"/>
              </a:lnSpc>
              <a:spcBef>
                <a:spcPts val="400"/>
              </a:spcBef>
              <a:spcAft>
                <a:spcPts val="0"/>
              </a:spcAft>
              <a:buClr>
                <a:schemeClr val="dk1"/>
              </a:buClr>
              <a:buSzPts val="1400"/>
              <a:buAutoNum type="arabicPeriod"/>
            </a:pPr>
            <a:r>
              <a:rPr lang="en-US"/>
              <a:t>Operator sends CSR to registration authority (RA)</a:t>
            </a:r>
            <a:endParaRPr/>
          </a:p>
          <a:p>
            <a:pPr indent="-285750" lvl="0" marL="285750" rtl="0" algn="l">
              <a:lnSpc>
                <a:spcPct val="120000"/>
              </a:lnSpc>
              <a:spcBef>
                <a:spcPts val="400"/>
              </a:spcBef>
              <a:spcAft>
                <a:spcPts val="0"/>
              </a:spcAft>
              <a:buClr>
                <a:schemeClr val="dk1"/>
              </a:buClr>
              <a:buSzPts val="1400"/>
              <a:buAutoNum type="arabicPeriod"/>
            </a:pPr>
            <a:r>
              <a:rPr lang="en-US"/>
              <a:t>RA validates validates CSR</a:t>
            </a:r>
            <a:endParaRPr/>
          </a:p>
          <a:p>
            <a:pPr indent="-285750" lvl="0" marL="285750" rtl="0" algn="l">
              <a:lnSpc>
                <a:spcPct val="120000"/>
              </a:lnSpc>
              <a:spcBef>
                <a:spcPts val="400"/>
              </a:spcBef>
              <a:spcAft>
                <a:spcPts val="0"/>
              </a:spcAft>
              <a:buClr>
                <a:schemeClr val="dk1"/>
              </a:buClr>
              <a:buSzPts val="1400"/>
              <a:buAutoNum type="arabicPeriod"/>
            </a:pPr>
            <a:r>
              <a:rPr lang="en-US"/>
              <a:t>RA forwards CSR to certificate authority (CA)</a:t>
            </a:r>
            <a:endParaRPr/>
          </a:p>
          <a:p>
            <a:pPr indent="-285750" lvl="0" marL="285750" rtl="0" algn="l">
              <a:lnSpc>
                <a:spcPct val="120000"/>
              </a:lnSpc>
              <a:spcBef>
                <a:spcPts val="400"/>
              </a:spcBef>
              <a:spcAft>
                <a:spcPts val="0"/>
              </a:spcAft>
              <a:buClr>
                <a:schemeClr val="dk1"/>
              </a:buClr>
              <a:buSzPts val="1400"/>
              <a:buAutoNum type="arabicPeriod"/>
            </a:pPr>
            <a:r>
              <a:rPr lang="en-US"/>
              <a:t>CA signs CSR (issued certificate)</a:t>
            </a:r>
            <a:endParaRPr/>
          </a:p>
          <a:p>
            <a:pPr indent="-285750" lvl="0" marL="285750" rtl="0" algn="l">
              <a:lnSpc>
                <a:spcPct val="120000"/>
              </a:lnSpc>
              <a:spcBef>
                <a:spcPts val="400"/>
              </a:spcBef>
              <a:spcAft>
                <a:spcPts val="0"/>
              </a:spcAft>
              <a:buClr>
                <a:schemeClr val="dk1"/>
              </a:buClr>
              <a:buSzPts val="1400"/>
              <a:buAutoNum type="arabicPeriod"/>
            </a:pPr>
            <a:r>
              <a:rPr lang="en-US"/>
              <a:t>CA operator sends certificate to security server operator</a:t>
            </a:r>
            <a:endParaRPr/>
          </a:p>
          <a:p>
            <a:pPr indent="-196850" lvl="0" marL="285750" rtl="0" algn="l">
              <a:lnSpc>
                <a:spcPct val="120000"/>
              </a:lnSpc>
              <a:spcBef>
                <a:spcPts val="400"/>
              </a:spcBef>
              <a:spcAft>
                <a:spcPts val="0"/>
              </a:spcAft>
              <a:buClr>
                <a:schemeClr val="dk1"/>
              </a:buClr>
              <a:buSzPts val="1400"/>
              <a:buNone/>
            </a:pPr>
            <a:r>
              <a:t/>
            </a:r>
            <a:endParaRPr/>
          </a:p>
        </p:txBody>
      </p:sp>
      <p:sp>
        <p:nvSpPr>
          <p:cNvPr id="537" name="Google Shape;537;p17"/>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2000"/>
              <a:buFont typeface="Arial"/>
              <a:buNone/>
            </a:pPr>
            <a:r>
              <a:t/>
            </a:r>
            <a:endParaRPr/>
          </a:p>
        </p:txBody>
      </p:sp>
      <p:sp>
        <p:nvSpPr>
          <p:cNvPr id="538" name="Google Shape;538;p17"/>
          <p:cNvSpPr txBox="1"/>
          <p:nvPr>
            <p:ph idx="4" type="body"/>
          </p:nvPr>
        </p:nvSpPr>
        <p:spPr>
          <a:xfrm>
            <a:off x="371473" y="1125538"/>
            <a:ext cx="6372227"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539" name="Google Shape;539;p17"/>
          <p:cNvSpPr txBox="1"/>
          <p:nvPr>
            <p:ph type="title"/>
          </p:nvPr>
        </p:nvSpPr>
        <p:spPr>
          <a:xfrm>
            <a:off x="371473" y="1520824"/>
            <a:ext cx="6372227" cy="684213"/>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100000"/>
              <a:buFont typeface="Arial"/>
              <a:buNone/>
            </a:pPr>
            <a:r>
              <a:rPr lang="en-US"/>
              <a:t>Certificate issuance process</a:t>
            </a:r>
            <a:endParaRPr/>
          </a:p>
          <a:p>
            <a:pPr indent="0" lvl="0" marL="0" rtl="0" algn="l">
              <a:lnSpc>
                <a:spcPct val="80000"/>
              </a:lnSpc>
              <a:spcBef>
                <a:spcPts val="0"/>
              </a:spcBef>
              <a:spcAft>
                <a:spcPts val="0"/>
              </a:spcAft>
              <a:buClr>
                <a:schemeClr val="dk1"/>
              </a:buClr>
              <a:buSzPct val="1000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18"/>
          <p:cNvSpPr txBox="1"/>
          <p:nvPr>
            <p:ph idx="1" type="body"/>
          </p:nvPr>
        </p:nvSpPr>
        <p:spPr>
          <a:xfrm>
            <a:off x="5703868" y="1125538"/>
            <a:ext cx="6116658"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545" name="Google Shape;545;p18"/>
          <p:cNvSpPr txBox="1"/>
          <p:nvPr>
            <p:ph idx="2" type="body"/>
          </p:nvPr>
        </p:nvSpPr>
        <p:spPr>
          <a:xfrm>
            <a:off x="5703849" y="3138868"/>
            <a:ext cx="6115500" cy="36564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AutoNum type="arabicPeriod"/>
            </a:pPr>
            <a:r>
              <a:rPr lang="en-US"/>
              <a:t>Certificate revocation process is started for various reasons</a:t>
            </a:r>
            <a:endParaRPr/>
          </a:p>
          <a:p>
            <a:pPr indent="-228600" lvl="1" marL="685800" rtl="0" algn="l">
              <a:lnSpc>
                <a:spcPct val="120000"/>
              </a:lnSpc>
              <a:spcBef>
                <a:spcPts val="500"/>
              </a:spcBef>
              <a:spcAft>
                <a:spcPts val="0"/>
              </a:spcAft>
              <a:buClr>
                <a:schemeClr val="dk1"/>
              </a:buClr>
              <a:buSzPts val="1400"/>
              <a:buChar char="-"/>
            </a:pPr>
            <a:r>
              <a:rPr lang="en-US"/>
              <a:t>Security Server ceases operations</a:t>
            </a:r>
            <a:endParaRPr/>
          </a:p>
          <a:p>
            <a:pPr indent="-228600" lvl="1" marL="685800" rtl="0" algn="l">
              <a:lnSpc>
                <a:spcPct val="120000"/>
              </a:lnSpc>
              <a:spcBef>
                <a:spcPts val="500"/>
              </a:spcBef>
              <a:spcAft>
                <a:spcPts val="0"/>
              </a:spcAft>
              <a:buClr>
                <a:schemeClr val="dk1"/>
              </a:buClr>
              <a:buSzPts val="1400"/>
              <a:buChar char="-"/>
            </a:pPr>
            <a:r>
              <a:rPr lang="en-US"/>
              <a:t>Security Server private key is compromised</a:t>
            </a:r>
            <a:endParaRPr/>
          </a:p>
          <a:p>
            <a:pPr indent="-228600" lvl="1" marL="685800" rtl="0" algn="l">
              <a:lnSpc>
                <a:spcPct val="120000"/>
              </a:lnSpc>
              <a:spcBef>
                <a:spcPts val="500"/>
              </a:spcBef>
              <a:spcAft>
                <a:spcPts val="0"/>
              </a:spcAft>
              <a:buClr>
                <a:schemeClr val="dk1"/>
              </a:buClr>
              <a:buSzPts val="1400"/>
              <a:buChar char="-"/>
            </a:pPr>
            <a:r>
              <a:rPr lang="en-US"/>
              <a:t>Security Server is not in use anymore</a:t>
            </a:r>
            <a:endParaRPr/>
          </a:p>
          <a:p>
            <a:pPr indent="-285750" lvl="0" marL="285750" rtl="0" algn="l">
              <a:lnSpc>
                <a:spcPct val="120000"/>
              </a:lnSpc>
              <a:spcBef>
                <a:spcPts val="500"/>
              </a:spcBef>
              <a:spcAft>
                <a:spcPts val="0"/>
              </a:spcAft>
              <a:buClr>
                <a:schemeClr val="dk1"/>
              </a:buClr>
              <a:buSzPts val="1400"/>
              <a:buAutoNum type="arabicPeriod"/>
            </a:pPr>
            <a:r>
              <a:rPr lang="en-US"/>
              <a:t>CA operator is notified about the need to revoke a certificate</a:t>
            </a:r>
            <a:endParaRPr/>
          </a:p>
          <a:p>
            <a:pPr indent="-228600" lvl="1" marL="685800" rtl="0" algn="l">
              <a:lnSpc>
                <a:spcPct val="120000"/>
              </a:lnSpc>
              <a:spcBef>
                <a:spcPts val="500"/>
              </a:spcBef>
              <a:spcAft>
                <a:spcPts val="0"/>
              </a:spcAft>
              <a:buClr>
                <a:schemeClr val="dk1"/>
              </a:buClr>
              <a:buSzPts val="1400"/>
              <a:buChar char="-"/>
            </a:pPr>
            <a:r>
              <a:rPr lang="en-US"/>
              <a:t>CA operator revokes certificate in CA database</a:t>
            </a:r>
            <a:endParaRPr/>
          </a:p>
          <a:p>
            <a:pPr indent="-228600" lvl="1" marL="685800" rtl="0" algn="l">
              <a:lnSpc>
                <a:spcPct val="120000"/>
              </a:lnSpc>
              <a:spcBef>
                <a:spcPts val="500"/>
              </a:spcBef>
              <a:spcAft>
                <a:spcPts val="0"/>
              </a:spcAft>
              <a:buClr>
                <a:schemeClr val="dk1"/>
              </a:buClr>
              <a:buSzPts val="1400"/>
              <a:buChar char="-"/>
            </a:pPr>
            <a:r>
              <a:rPr lang="en-US"/>
              <a:t>VA starts to respond with revoked status (with reason included) on certificate status request</a:t>
            </a:r>
            <a:endParaRPr/>
          </a:p>
          <a:p>
            <a:pPr indent="-285750" lvl="0" marL="285750" rtl="0" algn="l">
              <a:lnSpc>
                <a:spcPct val="120000"/>
              </a:lnSpc>
              <a:spcBef>
                <a:spcPts val="500"/>
              </a:spcBef>
              <a:spcAft>
                <a:spcPts val="0"/>
              </a:spcAft>
              <a:buClr>
                <a:schemeClr val="dk1"/>
              </a:buClr>
              <a:buSzPts val="1400"/>
              <a:buAutoNum type="arabicPeriod"/>
            </a:pPr>
            <a:r>
              <a:rPr lang="en-US"/>
              <a:t>CA generates a new CRL</a:t>
            </a:r>
            <a:endParaRPr/>
          </a:p>
          <a:p>
            <a:pPr indent="-196850" lvl="0" marL="285750" rtl="0" algn="l">
              <a:lnSpc>
                <a:spcPct val="120000"/>
              </a:lnSpc>
              <a:spcBef>
                <a:spcPts val="500"/>
              </a:spcBef>
              <a:spcAft>
                <a:spcPts val="0"/>
              </a:spcAft>
              <a:buClr>
                <a:schemeClr val="dk1"/>
              </a:buClr>
              <a:buSzPts val="1400"/>
              <a:buNone/>
            </a:pPr>
            <a:r>
              <a:t/>
            </a:r>
            <a:endParaRPr/>
          </a:p>
        </p:txBody>
      </p:sp>
      <p:sp>
        <p:nvSpPr>
          <p:cNvPr id="546" name="Google Shape;546;p18"/>
          <p:cNvSpPr txBox="1"/>
          <p:nvPr>
            <p:ph type="title"/>
          </p:nvPr>
        </p:nvSpPr>
        <p:spPr>
          <a:xfrm>
            <a:off x="5703868" y="1519200"/>
            <a:ext cx="6116658" cy="685838"/>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100000"/>
              <a:buFont typeface="Arial"/>
              <a:buNone/>
            </a:pPr>
            <a:r>
              <a:rPr lang="en-US"/>
              <a:t>Certificate revocation process</a:t>
            </a:r>
            <a:endParaRPr/>
          </a:p>
          <a:p>
            <a:pPr indent="0" lvl="0" marL="0" rtl="0" algn="l">
              <a:lnSpc>
                <a:spcPct val="80000"/>
              </a:lnSpc>
              <a:spcBef>
                <a:spcPts val="0"/>
              </a:spcBef>
              <a:spcAft>
                <a:spcPts val="0"/>
              </a:spcAft>
              <a:buClr>
                <a:schemeClr val="dk1"/>
              </a:buClr>
              <a:buSzPct val="100000"/>
              <a:buFont typeface="Arial"/>
              <a:buNone/>
            </a:pPr>
            <a:r>
              <a:t/>
            </a:r>
            <a:endParaRPr/>
          </a:p>
        </p:txBody>
      </p:sp>
      <p:pic>
        <p:nvPicPr>
          <p:cNvPr descr="Machine gears" id="547" name="Google Shape;547;p18"/>
          <p:cNvPicPr preferRelativeResize="0"/>
          <p:nvPr>
            <p:ph idx="3" type="pic"/>
          </p:nvPr>
        </p:nvPicPr>
        <p:blipFill rotWithShape="1">
          <a:blip r:embed="rId3">
            <a:alphaModFix/>
          </a:blip>
          <a:srcRect b="0" l="23525" r="23525" t="0"/>
          <a:stretch/>
        </p:blipFill>
        <p:spPr>
          <a:xfrm>
            <a:off x="0" y="0"/>
            <a:ext cx="5448300" cy="6857553"/>
          </a:xfrm>
          <a:prstGeom prst="rect">
            <a:avLst/>
          </a:prstGeom>
          <a:solidFill>
            <a:srgbClr val="FAFAF9"/>
          </a:solidFill>
          <a:ln>
            <a:noFill/>
          </a:ln>
        </p:spPr>
      </p:pic>
      <p:sp>
        <p:nvSpPr>
          <p:cNvPr id="548" name="Google Shape;548;p18"/>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9"/>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2800"/>
              <a:buFont typeface="Arial"/>
              <a:buNone/>
            </a:pPr>
            <a:r>
              <a:rPr lang="en-US"/>
              <a:t>Root key ceremony</a:t>
            </a:r>
            <a:endParaRPr/>
          </a:p>
          <a:p>
            <a:pPr indent="0" lvl="0" marL="0" rtl="0" algn="l">
              <a:lnSpc>
                <a:spcPct val="100000"/>
              </a:lnSpc>
              <a:spcBef>
                <a:spcPts val="0"/>
              </a:spcBef>
              <a:spcAft>
                <a:spcPts val="0"/>
              </a:spcAft>
              <a:buClr>
                <a:schemeClr val="dk1"/>
              </a:buClr>
              <a:buSzPts val="2800"/>
              <a:buFont typeface="Arial"/>
              <a:buNone/>
            </a:pPr>
            <a:r>
              <a:t/>
            </a:r>
            <a:endParaRPr/>
          </a:p>
        </p:txBody>
      </p:sp>
      <p:sp>
        <p:nvSpPr>
          <p:cNvPr id="554" name="Google Shape;554;p19"/>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0" lvl="0" marL="609585" rtl="0" algn="just">
              <a:lnSpc>
                <a:spcPct val="120000"/>
              </a:lnSpc>
              <a:spcBef>
                <a:spcPts val="0"/>
              </a:spcBef>
              <a:spcAft>
                <a:spcPts val="1600"/>
              </a:spcAft>
              <a:buClr>
                <a:schemeClr val="dk1"/>
              </a:buClr>
              <a:buSzPts val="1800"/>
              <a:buNone/>
            </a:pPr>
            <a:r>
              <a:rPr lang="en-US"/>
              <a:t>The Root Key Ceremony is a procedure where a unique pair of public and private root keys are generated. The ceremony must ensure the trustworthiness of root keys through predefined and preapproved step-by-step activities, personnel supervision, audit logs and a secure physical and technical environment. This procedure takes place as a scripted meeting where individuals with specific roles carry out predefined tasks under the witness of all other participants. It is allowed to publish the script to external parties based on the need-to-know for transparency and accountability.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0"/>
          <p:cNvSpPr txBox="1"/>
          <p:nvPr>
            <p:ph idx="1" type="body"/>
          </p:nvPr>
        </p:nvSpPr>
        <p:spPr>
          <a:xfrm>
            <a:off x="371474" y="3445329"/>
            <a:ext cx="6372226" cy="2791959"/>
          </a:xfrm>
          <a:prstGeom prst="rect">
            <a:avLst/>
          </a:prstGeom>
          <a:noFill/>
          <a:ln>
            <a:noFill/>
          </a:ln>
        </p:spPr>
        <p:txBody>
          <a:bodyPr anchorCtr="0" anchor="b"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US"/>
              <a:t>Purpose built device to protect cryptographic keys</a:t>
            </a:r>
            <a:endParaRPr/>
          </a:p>
          <a:p>
            <a:pPr indent="-228600" lvl="1" marL="685800" rtl="0" algn="l">
              <a:lnSpc>
                <a:spcPct val="120000"/>
              </a:lnSpc>
              <a:spcBef>
                <a:spcPts val="400"/>
              </a:spcBef>
              <a:spcAft>
                <a:spcPts val="0"/>
              </a:spcAft>
              <a:buClr>
                <a:schemeClr val="dk1"/>
              </a:buClr>
              <a:buSzPts val="1400"/>
              <a:buChar char="-"/>
            </a:pPr>
            <a:r>
              <a:rPr lang="en-US"/>
              <a:t>Keys are loaded from client to HSM when activating</a:t>
            </a:r>
            <a:endParaRPr/>
          </a:p>
          <a:p>
            <a:pPr indent="-228600" lvl="1" marL="685800" rtl="0" algn="l">
              <a:lnSpc>
                <a:spcPct val="120000"/>
              </a:lnSpc>
              <a:spcBef>
                <a:spcPts val="400"/>
              </a:spcBef>
              <a:spcAft>
                <a:spcPts val="0"/>
              </a:spcAft>
              <a:buClr>
                <a:schemeClr val="dk1"/>
              </a:buClr>
              <a:buSzPts val="1400"/>
              <a:buChar char="-"/>
            </a:pPr>
            <a:r>
              <a:rPr lang="en-US"/>
              <a:t>Keys at rest are on client as binary objects (/opt/nfast/kmdata)</a:t>
            </a:r>
            <a:endParaRPr/>
          </a:p>
          <a:p>
            <a:pPr indent="-285750" lvl="0" marL="285750" rtl="0" algn="l">
              <a:lnSpc>
                <a:spcPct val="120000"/>
              </a:lnSpc>
              <a:spcBef>
                <a:spcPts val="400"/>
              </a:spcBef>
              <a:spcAft>
                <a:spcPts val="0"/>
              </a:spcAft>
              <a:buClr>
                <a:schemeClr val="dk1"/>
              </a:buClr>
              <a:buSzPts val="1400"/>
              <a:buChar char="-"/>
            </a:pPr>
            <a:r>
              <a:rPr lang="en-US"/>
              <a:t>Tamper resistant certified device</a:t>
            </a:r>
            <a:endParaRPr/>
          </a:p>
          <a:p>
            <a:pPr indent="-228600" lvl="1" marL="685800" rtl="0" algn="l">
              <a:lnSpc>
                <a:spcPct val="120000"/>
              </a:lnSpc>
              <a:spcBef>
                <a:spcPts val="400"/>
              </a:spcBef>
              <a:spcAft>
                <a:spcPts val="0"/>
              </a:spcAft>
              <a:buClr>
                <a:schemeClr val="dk1"/>
              </a:buClr>
              <a:buSzPts val="1400"/>
              <a:buChar char="-"/>
            </a:pPr>
            <a:r>
              <a:rPr lang="en-US"/>
              <a:t>Alerts on tampering</a:t>
            </a:r>
            <a:endParaRPr/>
          </a:p>
          <a:p>
            <a:pPr indent="-228600" lvl="1" marL="685800" rtl="0" algn="l">
              <a:lnSpc>
                <a:spcPct val="120000"/>
              </a:lnSpc>
              <a:spcBef>
                <a:spcPts val="400"/>
              </a:spcBef>
              <a:spcAft>
                <a:spcPts val="0"/>
              </a:spcAft>
              <a:buClr>
                <a:schemeClr val="dk1"/>
              </a:buClr>
              <a:buSzPts val="1400"/>
              <a:buChar char="-"/>
            </a:pPr>
            <a:r>
              <a:rPr lang="en-US"/>
              <a:t>Only manufacturer is allowed to open the device! Otherwise trust is lost.</a:t>
            </a:r>
            <a:endParaRPr/>
          </a:p>
          <a:p>
            <a:pPr indent="-285750" lvl="0" marL="285750" rtl="0" algn="l">
              <a:lnSpc>
                <a:spcPct val="120000"/>
              </a:lnSpc>
              <a:spcBef>
                <a:spcPts val="400"/>
              </a:spcBef>
              <a:spcAft>
                <a:spcPts val="0"/>
              </a:spcAft>
              <a:buClr>
                <a:schemeClr val="dk1"/>
              </a:buClr>
              <a:buSzPts val="1400"/>
              <a:buChar char="-"/>
            </a:pPr>
            <a:r>
              <a:rPr lang="en-US"/>
              <a:t>Provides trust</a:t>
            </a:r>
            <a:endParaRPr/>
          </a:p>
          <a:p>
            <a:pPr indent="-196850" lvl="0" marL="285750" rtl="0" algn="l">
              <a:lnSpc>
                <a:spcPct val="120000"/>
              </a:lnSpc>
              <a:spcBef>
                <a:spcPts val="400"/>
              </a:spcBef>
              <a:spcAft>
                <a:spcPts val="0"/>
              </a:spcAft>
              <a:buClr>
                <a:schemeClr val="dk1"/>
              </a:buClr>
              <a:buSzPts val="1400"/>
              <a:buNone/>
            </a:pPr>
            <a:r>
              <a:t/>
            </a:r>
            <a:endParaRPr/>
          </a:p>
        </p:txBody>
      </p:sp>
      <p:sp>
        <p:nvSpPr>
          <p:cNvPr id="560" name="Google Shape;560;p20"/>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2000"/>
              <a:buFont typeface="Arial"/>
              <a:buNone/>
            </a:pPr>
            <a:r>
              <a:t/>
            </a:r>
            <a:endParaRPr/>
          </a:p>
        </p:txBody>
      </p:sp>
      <p:sp>
        <p:nvSpPr>
          <p:cNvPr id="561" name="Google Shape;561;p20"/>
          <p:cNvSpPr txBox="1"/>
          <p:nvPr>
            <p:ph idx="4" type="body"/>
          </p:nvPr>
        </p:nvSpPr>
        <p:spPr>
          <a:xfrm>
            <a:off x="371473" y="1125538"/>
            <a:ext cx="6372227"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562" name="Google Shape;562;p20"/>
          <p:cNvSpPr txBox="1"/>
          <p:nvPr>
            <p:ph type="title"/>
          </p:nvPr>
        </p:nvSpPr>
        <p:spPr>
          <a:xfrm>
            <a:off x="371473" y="1520824"/>
            <a:ext cx="6372227" cy="684213"/>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39285"/>
              <a:buFont typeface="Arial"/>
              <a:buNone/>
            </a:pPr>
            <a:r>
              <a:rPr lang="en-US"/>
              <a:t>Hardware Security Module (HSM)</a:t>
            </a:r>
            <a:endParaRPr/>
          </a:p>
          <a:p>
            <a:pPr indent="0" lvl="0" marL="0" rtl="0" algn="l">
              <a:lnSpc>
                <a:spcPct val="80000"/>
              </a:lnSpc>
              <a:spcBef>
                <a:spcPts val="0"/>
              </a:spcBef>
              <a:spcAft>
                <a:spcPts val="0"/>
              </a:spcAft>
              <a:buClr>
                <a:schemeClr val="dk1"/>
              </a:buClr>
              <a:buSzPct val="39285"/>
              <a:buFont typeface="Arial"/>
              <a:buNone/>
            </a:pPr>
            <a:r>
              <a:t/>
            </a:r>
            <a:endParaRPr/>
          </a:p>
          <a:p>
            <a:pPr indent="0" lvl="0" marL="0" rtl="0" algn="l">
              <a:lnSpc>
                <a:spcPct val="80000"/>
              </a:lnSpc>
              <a:spcBef>
                <a:spcPts val="0"/>
              </a:spcBef>
              <a:spcAft>
                <a:spcPts val="0"/>
              </a:spcAft>
              <a:buClr>
                <a:schemeClr val="dk1"/>
              </a:buClr>
              <a:buSzPct val="39285"/>
              <a:buFont typeface="Arial"/>
              <a:buNone/>
            </a:pPr>
            <a:r>
              <a:t/>
            </a:r>
            <a:endParaRPr/>
          </a:p>
          <a:p>
            <a:pPr indent="0" lvl="0" marL="0" rtl="0" algn="l">
              <a:lnSpc>
                <a:spcPct val="80000"/>
              </a:lnSpc>
              <a:spcBef>
                <a:spcPts val="0"/>
              </a:spcBef>
              <a:spcAft>
                <a:spcPts val="0"/>
              </a:spcAft>
              <a:buClr>
                <a:schemeClr val="dk1"/>
              </a:buClr>
              <a:buSzPct val="100000"/>
              <a:buFont typeface="Arial"/>
              <a:buNone/>
            </a:pPr>
            <a:r>
              <a:t/>
            </a:r>
            <a:endParaRPr/>
          </a:p>
          <a:p>
            <a:pPr indent="0" lvl="0" marL="0" rtl="0" algn="l">
              <a:lnSpc>
                <a:spcPct val="80000"/>
              </a:lnSpc>
              <a:spcBef>
                <a:spcPts val="0"/>
              </a:spcBef>
              <a:spcAft>
                <a:spcPts val="0"/>
              </a:spcAft>
              <a:buClr>
                <a:schemeClr val="dk1"/>
              </a:buClr>
              <a:buSzPct val="100000"/>
              <a:buFont typeface="Arial"/>
              <a:buNone/>
            </a:pPr>
            <a:r>
              <a:t/>
            </a:r>
            <a:endParaRPr/>
          </a:p>
          <a:p>
            <a:pPr indent="0" lvl="0" marL="0" rtl="0" algn="l">
              <a:lnSpc>
                <a:spcPct val="80000"/>
              </a:lnSpc>
              <a:spcBef>
                <a:spcPts val="0"/>
              </a:spcBef>
              <a:spcAft>
                <a:spcPts val="0"/>
              </a:spcAft>
              <a:buClr>
                <a:schemeClr val="dk1"/>
              </a:buClr>
              <a:buSzPct val="100000"/>
              <a:buFont typeface="Arial"/>
              <a:buNone/>
            </a:pPr>
            <a:r>
              <a:t/>
            </a:r>
            <a:endParaRPr/>
          </a:p>
        </p:txBody>
      </p:sp>
      <p:pic>
        <p:nvPicPr>
          <p:cNvPr descr="nCipher General Purpose HSM - ID3" id="563" name="Google Shape;563;p20"/>
          <p:cNvPicPr preferRelativeResize="0"/>
          <p:nvPr>
            <p:ph idx="2" type="pic"/>
          </p:nvPr>
        </p:nvPicPr>
        <p:blipFill rotWithShape="1">
          <a:blip r:embed="rId3">
            <a:alphaModFix/>
          </a:blip>
          <a:srcRect b="238" l="38382" r="23479" t="-237"/>
          <a:stretch/>
        </p:blipFill>
        <p:spPr>
          <a:xfrm>
            <a:off x="6999268" y="0"/>
            <a:ext cx="5192732"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1400"/>
              <a:buChar char="•"/>
            </a:pPr>
            <a:r>
              <a:rPr lang="en-US"/>
              <a:t>Asymmetric Cryptography</a:t>
            </a:r>
            <a:endParaRPr/>
          </a:p>
          <a:p>
            <a:pPr indent="-285750" lvl="0" marL="285750" rtl="0" algn="l">
              <a:lnSpc>
                <a:spcPct val="120000"/>
              </a:lnSpc>
              <a:spcBef>
                <a:spcPts val="500"/>
              </a:spcBef>
              <a:spcAft>
                <a:spcPts val="0"/>
              </a:spcAft>
              <a:buClr>
                <a:schemeClr val="accent1"/>
              </a:buClr>
              <a:buSzPts val="1400"/>
              <a:buChar char="•"/>
            </a:pPr>
            <a:r>
              <a:rPr lang="en-US"/>
              <a:t>PKI organisation</a:t>
            </a:r>
            <a:endParaRPr/>
          </a:p>
          <a:p>
            <a:pPr indent="-285750" lvl="0" marL="285750" rtl="0" algn="l">
              <a:lnSpc>
                <a:spcPct val="120000"/>
              </a:lnSpc>
              <a:spcBef>
                <a:spcPts val="500"/>
              </a:spcBef>
              <a:spcAft>
                <a:spcPts val="0"/>
              </a:spcAft>
              <a:buClr>
                <a:schemeClr val="accent1"/>
              </a:buClr>
              <a:buSzPts val="1400"/>
              <a:buChar char="•"/>
            </a:pPr>
            <a:r>
              <a:rPr lang="en-US"/>
              <a:t>HSM</a:t>
            </a:r>
            <a:endParaRPr/>
          </a:p>
          <a:p>
            <a:pPr indent="-285750" lvl="0" marL="285750" rtl="0" algn="l">
              <a:lnSpc>
                <a:spcPct val="120000"/>
              </a:lnSpc>
              <a:spcBef>
                <a:spcPts val="500"/>
              </a:spcBef>
              <a:spcAft>
                <a:spcPts val="0"/>
              </a:spcAft>
              <a:buClr>
                <a:schemeClr val="accent1"/>
              </a:buClr>
              <a:buSzPts val="1400"/>
              <a:buChar char="•"/>
            </a:pPr>
            <a:r>
              <a:rPr lang="en-US"/>
              <a:t>Demo</a:t>
            </a:r>
            <a:endParaRPr/>
          </a:p>
          <a:p>
            <a:pPr indent="-285750" lvl="0" marL="285750" rtl="0" algn="l">
              <a:lnSpc>
                <a:spcPct val="120000"/>
              </a:lnSpc>
              <a:spcBef>
                <a:spcPts val="500"/>
              </a:spcBef>
              <a:spcAft>
                <a:spcPts val="0"/>
              </a:spcAft>
              <a:buClr>
                <a:schemeClr val="accent1"/>
              </a:buClr>
              <a:buSzPts val="1400"/>
              <a:buChar char="•"/>
            </a:pPr>
            <a:r>
              <a:rPr lang="en-US"/>
              <a:t>TSA</a:t>
            </a:r>
            <a:endParaRPr/>
          </a:p>
          <a:p>
            <a:pPr indent="-285750" lvl="0" marL="285750" rtl="0" algn="l">
              <a:lnSpc>
                <a:spcPct val="120000"/>
              </a:lnSpc>
              <a:spcBef>
                <a:spcPts val="500"/>
              </a:spcBef>
              <a:spcAft>
                <a:spcPts val="0"/>
              </a:spcAft>
              <a:buClr>
                <a:schemeClr val="accent1"/>
              </a:buClr>
              <a:buSzPts val="1400"/>
              <a:buChar char="•"/>
            </a:pPr>
            <a:r>
              <a:rPr lang="en-US"/>
              <a:t>Root Key Ceremony</a:t>
            </a:r>
            <a:endParaRPr/>
          </a:p>
          <a:p>
            <a:pPr indent="-285750" lvl="0" marL="285750" rtl="0" algn="l">
              <a:lnSpc>
                <a:spcPct val="120000"/>
              </a:lnSpc>
              <a:spcBef>
                <a:spcPts val="500"/>
              </a:spcBef>
              <a:spcAft>
                <a:spcPts val="0"/>
              </a:spcAft>
              <a:buClr>
                <a:schemeClr val="accent1"/>
              </a:buClr>
              <a:buSzPts val="1400"/>
              <a:buChar char="•"/>
            </a:pPr>
            <a:r>
              <a:rPr lang="en-US"/>
              <a:t>Q&amp;A</a:t>
            </a:r>
            <a:endParaRPr/>
          </a:p>
        </p:txBody>
      </p:sp>
      <p:sp>
        <p:nvSpPr>
          <p:cNvPr id="307" name="Google Shape;307;p2"/>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Agenda</a:t>
            </a:r>
            <a:endParaRPr/>
          </a:p>
        </p:txBody>
      </p:sp>
      <p:sp>
        <p:nvSpPr>
          <p:cNvPr id="308" name="Google Shape;308;p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1"/>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1179"/>
              <a:buFont typeface="Arial"/>
              <a:buNone/>
            </a:pPr>
            <a:r>
              <a:rPr lang="en-US"/>
              <a:t>Hardware Security Module (HSM) - card sets</a:t>
            </a:r>
            <a:endParaRPr/>
          </a:p>
          <a:p>
            <a:pPr indent="0" lvl="0" marL="0" rtl="0" algn="l">
              <a:lnSpc>
                <a:spcPct val="100000"/>
              </a:lnSpc>
              <a:spcBef>
                <a:spcPts val="0"/>
              </a:spcBef>
              <a:spcAft>
                <a:spcPts val="0"/>
              </a:spcAft>
              <a:buClr>
                <a:schemeClr val="dk1"/>
              </a:buClr>
              <a:buSzPts val="1179"/>
              <a:buFont typeface="Arial"/>
              <a:buNone/>
            </a:pPr>
            <a:r>
              <a:t/>
            </a:r>
            <a:endParaRPr/>
          </a:p>
          <a:p>
            <a:pPr indent="0" lvl="0" marL="0" rtl="0" algn="l">
              <a:lnSpc>
                <a:spcPct val="100000"/>
              </a:lnSpc>
              <a:spcBef>
                <a:spcPts val="0"/>
              </a:spcBef>
              <a:spcAft>
                <a:spcPts val="0"/>
              </a:spcAft>
              <a:buClr>
                <a:schemeClr val="dk1"/>
              </a:buClr>
              <a:buSzPts val="1179"/>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p:txBody>
      </p:sp>
      <p:sp>
        <p:nvSpPr>
          <p:cNvPr id="569" name="Google Shape;569;p21"/>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20000"/>
              </a:lnSpc>
              <a:spcBef>
                <a:spcPts val="0"/>
              </a:spcBef>
              <a:spcAft>
                <a:spcPts val="0"/>
              </a:spcAft>
              <a:buClr>
                <a:schemeClr val="dk1"/>
              </a:buClr>
              <a:buSzPts val="1800"/>
              <a:buChar char="-"/>
            </a:pPr>
            <a:r>
              <a:rPr lang="en-US"/>
              <a:t>K/N policy</a:t>
            </a:r>
            <a:endParaRPr/>
          </a:p>
          <a:p>
            <a:pPr indent="-457188" lvl="0" marL="609585" rtl="0" algn="l">
              <a:lnSpc>
                <a:spcPct val="120000"/>
              </a:lnSpc>
              <a:spcBef>
                <a:spcPts val="0"/>
              </a:spcBef>
              <a:spcAft>
                <a:spcPts val="0"/>
              </a:spcAft>
              <a:buClr>
                <a:schemeClr val="dk1"/>
              </a:buClr>
              <a:buSzPts val="1800"/>
              <a:buChar char="-"/>
            </a:pPr>
            <a:r>
              <a:rPr lang="en-US"/>
              <a:t>Keys (smart cards) for various activities</a:t>
            </a:r>
            <a:endParaRPr/>
          </a:p>
          <a:p>
            <a:pPr indent="-423323" lvl="1" marL="1219170" rtl="0" algn="l">
              <a:lnSpc>
                <a:spcPct val="120000"/>
              </a:lnSpc>
              <a:spcBef>
                <a:spcPts val="0"/>
              </a:spcBef>
              <a:spcAft>
                <a:spcPts val="0"/>
              </a:spcAft>
              <a:buClr>
                <a:schemeClr val="dk1"/>
              </a:buClr>
              <a:buSzPts val="1400"/>
              <a:buChar char="-"/>
            </a:pPr>
            <a:r>
              <a:rPr lang="en-US"/>
              <a:t>Administrator card set (ACS) is for device administration</a:t>
            </a:r>
            <a:endParaRPr/>
          </a:p>
          <a:p>
            <a:pPr indent="-423323" lvl="2" marL="1828754" rtl="0" algn="l">
              <a:lnSpc>
                <a:spcPct val="120000"/>
              </a:lnSpc>
              <a:spcBef>
                <a:spcPts val="0"/>
              </a:spcBef>
              <a:spcAft>
                <a:spcPts val="0"/>
              </a:spcAft>
              <a:buClr>
                <a:schemeClr val="dk1"/>
              </a:buClr>
              <a:buSzPts val="1400"/>
              <a:buChar char="-"/>
            </a:pPr>
            <a:r>
              <a:rPr lang="en-US"/>
              <a:t>Initialization</a:t>
            </a:r>
            <a:endParaRPr/>
          </a:p>
          <a:p>
            <a:pPr indent="-423323" lvl="2" marL="1828754" rtl="0" algn="l">
              <a:lnSpc>
                <a:spcPct val="120000"/>
              </a:lnSpc>
              <a:spcBef>
                <a:spcPts val="0"/>
              </a:spcBef>
              <a:spcAft>
                <a:spcPts val="0"/>
              </a:spcAft>
              <a:buClr>
                <a:schemeClr val="dk1"/>
              </a:buClr>
              <a:buSzPts val="1400"/>
              <a:buChar char="-"/>
            </a:pPr>
            <a:r>
              <a:rPr lang="en-US"/>
              <a:t>Restore</a:t>
            </a:r>
            <a:endParaRPr/>
          </a:p>
          <a:p>
            <a:pPr indent="-423323" lvl="2" marL="1828754" rtl="0" algn="l">
              <a:lnSpc>
                <a:spcPct val="120000"/>
              </a:lnSpc>
              <a:spcBef>
                <a:spcPts val="0"/>
              </a:spcBef>
              <a:spcAft>
                <a:spcPts val="0"/>
              </a:spcAft>
              <a:buClr>
                <a:schemeClr val="dk1"/>
              </a:buClr>
              <a:buSzPts val="1400"/>
              <a:buChar char="-"/>
            </a:pPr>
            <a:r>
              <a:rPr lang="en-US"/>
              <a:t>Can not be reused!</a:t>
            </a:r>
            <a:endParaRPr/>
          </a:p>
          <a:p>
            <a:pPr indent="-423323" lvl="1" marL="1219170" rtl="0" algn="l">
              <a:lnSpc>
                <a:spcPct val="120000"/>
              </a:lnSpc>
              <a:spcBef>
                <a:spcPts val="0"/>
              </a:spcBef>
              <a:spcAft>
                <a:spcPts val="0"/>
              </a:spcAft>
              <a:buClr>
                <a:schemeClr val="dk1"/>
              </a:buClr>
              <a:buSzPts val="1400"/>
              <a:buChar char="-"/>
            </a:pPr>
            <a:r>
              <a:rPr lang="en-US"/>
              <a:t>Operator card set (OCS) protects cryptographic keys</a:t>
            </a:r>
            <a:endParaRPr/>
          </a:p>
          <a:p>
            <a:pPr indent="-423323" lvl="2" marL="1828754" rtl="0" algn="l">
              <a:lnSpc>
                <a:spcPct val="120000"/>
              </a:lnSpc>
              <a:spcBef>
                <a:spcPts val="0"/>
              </a:spcBef>
              <a:spcAft>
                <a:spcPts val="0"/>
              </a:spcAft>
              <a:buClr>
                <a:schemeClr val="dk1"/>
              </a:buClr>
              <a:buSzPts val="1400"/>
              <a:buChar char="-"/>
            </a:pPr>
            <a:r>
              <a:rPr lang="en-US"/>
              <a:t>Do not leave in HSM!</a:t>
            </a:r>
            <a:endParaRPr/>
          </a:p>
          <a:p>
            <a:pPr indent="-423323" lvl="2" marL="1828754" rtl="0" algn="l">
              <a:lnSpc>
                <a:spcPct val="120000"/>
              </a:lnSpc>
              <a:spcBef>
                <a:spcPts val="0"/>
              </a:spcBef>
              <a:spcAft>
                <a:spcPts val="0"/>
              </a:spcAft>
              <a:buClr>
                <a:schemeClr val="dk1"/>
              </a:buClr>
              <a:buSzPts val="1400"/>
              <a:buChar char="-"/>
            </a:pPr>
            <a:r>
              <a:rPr lang="en-US"/>
              <a:t>Used when activating (starting and restarting) CA and TSA</a:t>
            </a:r>
            <a:endParaRPr/>
          </a:p>
          <a:p>
            <a:pPr indent="-423323" lvl="2" marL="1828754" rtl="0" algn="l">
              <a:lnSpc>
                <a:spcPct val="120000"/>
              </a:lnSpc>
              <a:spcBef>
                <a:spcPts val="0"/>
              </a:spcBef>
              <a:spcAft>
                <a:spcPts val="0"/>
              </a:spcAft>
              <a:buClr>
                <a:schemeClr val="dk1"/>
              </a:buClr>
              <a:buSzPts val="1400"/>
              <a:buChar char="-"/>
            </a:pPr>
            <a:r>
              <a:rPr lang="en-US"/>
              <a:t>Physical presence is necessary</a:t>
            </a:r>
            <a:endParaRPr/>
          </a:p>
          <a:p>
            <a:pPr indent="-423323" lvl="2" marL="1828754" rtl="0" algn="l">
              <a:lnSpc>
                <a:spcPct val="120000"/>
              </a:lnSpc>
              <a:spcBef>
                <a:spcPts val="0"/>
              </a:spcBef>
              <a:spcAft>
                <a:spcPts val="0"/>
              </a:spcAft>
              <a:buClr>
                <a:schemeClr val="dk1"/>
              </a:buClr>
              <a:buSzPts val="1400"/>
              <a:buChar char="-"/>
            </a:pPr>
            <a:r>
              <a:rPr lang="en-US"/>
              <a:t>Can be formatted and reused</a:t>
            </a:r>
            <a:endParaRPr/>
          </a:p>
          <a:p>
            <a:pPr indent="-457188" lvl="0" marL="609585" rtl="0" algn="l">
              <a:lnSpc>
                <a:spcPct val="120000"/>
              </a:lnSpc>
              <a:spcBef>
                <a:spcPts val="0"/>
              </a:spcBef>
              <a:spcAft>
                <a:spcPts val="0"/>
              </a:spcAft>
              <a:buClr>
                <a:schemeClr val="dk1"/>
              </a:buClr>
              <a:buSzPts val="1800"/>
              <a:buChar char="-"/>
            </a:pPr>
            <a:r>
              <a:rPr lang="en-US"/>
              <a:t>Cards must be stored in a secure location!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2"/>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575" name="Google Shape;575;p22"/>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US"/>
              <a:t>Remote file system (RFS)</a:t>
            </a:r>
            <a:endParaRPr/>
          </a:p>
          <a:p>
            <a:pPr indent="-228600" lvl="1" marL="685800" rtl="0" algn="l">
              <a:lnSpc>
                <a:spcPct val="120000"/>
              </a:lnSpc>
              <a:spcBef>
                <a:spcPts val="500"/>
              </a:spcBef>
              <a:spcAft>
                <a:spcPts val="0"/>
              </a:spcAft>
              <a:buClr>
                <a:schemeClr val="dk1"/>
              </a:buClr>
              <a:buSzPts val="1400"/>
              <a:buChar char="-"/>
            </a:pPr>
            <a:r>
              <a:rPr lang="en-US"/>
              <a:t>Stores HSM configuration</a:t>
            </a:r>
            <a:endParaRPr/>
          </a:p>
          <a:p>
            <a:pPr indent="-285750" lvl="0" marL="285750" rtl="0" algn="l">
              <a:lnSpc>
                <a:spcPct val="120000"/>
              </a:lnSpc>
              <a:spcBef>
                <a:spcPts val="500"/>
              </a:spcBef>
              <a:spcAft>
                <a:spcPts val="0"/>
              </a:spcAft>
              <a:buClr>
                <a:schemeClr val="dk1"/>
              </a:buClr>
              <a:buSzPts val="1400"/>
              <a:buChar char="-"/>
            </a:pPr>
            <a:r>
              <a:rPr lang="en-US"/>
              <a:t>Card sets</a:t>
            </a:r>
            <a:endParaRPr/>
          </a:p>
          <a:p>
            <a:pPr indent="-228600" lvl="1" marL="685800" rtl="0" algn="l">
              <a:lnSpc>
                <a:spcPct val="120000"/>
              </a:lnSpc>
              <a:spcBef>
                <a:spcPts val="500"/>
              </a:spcBef>
              <a:spcAft>
                <a:spcPts val="0"/>
              </a:spcAft>
              <a:buClr>
                <a:schemeClr val="dk1"/>
              </a:buClr>
              <a:buSzPts val="1400"/>
              <a:buChar char="-"/>
            </a:pPr>
            <a:r>
              <a:rPr lang="en-US"/>
              <a:t>K/N considerations</a:t>
            </a:r>
            <a:endParaRPr/>
          </a:p>
          <a:p>
            <a:pPr indent="-285750" lvl="0" marL="285750" rtl="0" algn="l">
              <a:lnSpc>
                <a:spcPct val="120000"/>
              </a:lnSpc>
              <a:spcBef>
                <a:spcPts val="500"/>
              </a:spcBef>
              <a:spcAft>
                <a:spcPts val="0"/>
              </a:spcAft>
              <a:buClr>
                <a:schemeClr val="dk1"/>
              </a:buClr>
              <a:buSzPts val="1400"/>
              <a:buChar char="-"/>
            </a:pPr>
            <a:r>
              <a:rPr lang="en-US"/>
              <a:t>Policies</a:t>
            </a:r>
            <a:endParaRPr/>
          </a:p>
          <a:p>
            <a:pPr indent="-228600" lvl="1" marL="685800" rtl="0" algn="l">
              <a:lnSpc>
                <a:spcPct val="120000"/>
              </a:lnSpc>
              <a:spcBef>
                <a:spcPts val="500"/>
              </a:spcBef>
              <a:spcAft>
                <a:spcPts val="0"/>
              </a:spcAft>
              <a:buClr>
                <a:schemeClr val="dk1"/>
              </a:buClr>
              <a:buSzPts val="1400"/>
              <a:buChar char="-"/>
            </a:pPr>
            <a:r>
              <a:rPr lang="en-US"/>
              <a:t>Who is allowed to administer the device</a:t>
            </a:r>
            <a:endParaRPr/>
          </a:p>
          <a:p>
            <a:pPr indent="-228600" lvl="1" marL="685800" rtl="0" algn="l">
              <a:lnSpc>
                <a:spcPct val="120000"/>
              </a:lnSpc>
              <a:spcBef>
                <a:spcPts val="500"/>
              </a:spcBef>
              <a:spcAft>
                <a:spcPts val="0"/>
              </a:spcAft>
              <a:buClr>
                <a:schemeClr val="dk1"/>
              </a:buClr>
              <a:buSzPts val="1400"/>
              <a:buChar char="-"/>
            </a:pPr>
            <a:r>
              <a:rPr lang="en-US"/>
              <a:t>All activities should be logged</a:t>
            </a:r>
            <a:endParaRPr/>
          </a:p>
          <a:p>
            <a:pPr indent="-196850" lvl="0" marL="285750" rtl="0" algn="l">
              <a:lnSpc>
                <a:spcPct val="120000"/>
              </a:lnSpc>
              <a:spcBef>
                <a:spcPts val="500"/>
              </a:spcBef>
              <a:spcAft>
                <a:spcPts val="0"/>
              </a:spcAft>
              <a:buClr>
                <a:schemeClr val="dk1"/>
              </a:buClr>
              <a:buSzPts val="1400"/>
              <a:buNone/>
            </a:pPr>
            <a:r>
              <a:t/>
            </a:r>
            <a:endParaRPr/>
          </a:p>
        </p:txBody>
      </p:sp>
      <p:pic>
        <p:nvPicPr>
          <p:cNvPr descr="Interior of server room" id="576" name="Google Shape;576;p22"/>
          <p:cNvPicPr preferRelativeResize="0"/>
          <p:nvPr>
            <p:ph idx="3" type="pic"/>
          </p:nvPr>
        </p:nvPicPr>
        <p:blipFill rotWithShape="1">
          <a:blip r:embed="rId3">
            <a:alphaModFix/>
          </a:blip>
          <a:srcRect b="0" l="23519" r="23518" t="0"/>
          <a:stretch/>
        </p:blipFill>
        <p:spPr>
          <a:xfrm>
            <a:off x="0" y="0"/>
            <a:ext cx="5448300" cy="6857553"/>
          </a:xfrm>
          <a:prstGeom prst="rect">
            <a:avLst/>
          </a:prstGeom>
          <a:solidFill>
            <a:srgbClr val="FAFAF9"/>
          </a:solidFill>
          <a:ln>
            <a:noFill/>
          </a:ln>
        </p:spPr>
      </p:pic>
      <p:sp>
        <p:nvSpPr>
          <p:cNvPr id="577" name="Google Shape;577;p22"/>
          <p:cNvSpPr txBox="1"/>
          <p:nvPr>
            <p:ph type="title"/>
          </p:nvPr>
        </p:nvSpPr>
        <p:spPr>
          <a:xfrm>
            <a:off x="5703868" y="1520825"/>
            <a:ext cx="6116657" cy="1962173"/>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1964"/>
              <a:buFont typeface="Arial"/>
              <a:buNone/>
            </a:pPr>
            <a:r>
              <a:rPr lang="en-US"/>
              <a:t>HSM - preparation for installation</a:t>
            </a:r>
            <a:endParaRPr/>
          </a:p>
          <a:p>
            <a:pPr indent="0" lvl="0" marL="0" rtl="0" algn="l">
              <a:lnSpc>
                <a:spcPct val="80000"/>
              </a:lnSpc>
              <a:spcBef>
                <a:spcPts val="0"/>
              </a:spcBef>
              <a:spcAft>
                <a:spcPts val="0"/>
              </a:spcAft>
              <a:buClr>
                <a:schemeClr val="dk1"/>
              </a:buClr>
              <a:buSzPts val="5000"/>
              <a:buFont typeface="Arial"/>
              <a:buNone/>
            </a:pPr>
            <a:r>
              <a:t/>
            </a:r>
            <a:endParaRPr/>
          </a:p>
          <a:p>
            <a:pPr indent="0" lvl="0" marL="0" rtl="0" algn="l">
              <a:lnSpc>
                <a:spcPct val="80000"/>
              </a:lnSpc>
              <a:spcBef>
                <a:spcPts val="0"/>
              </a:spcBef>
              <a:spcAft>
                <a:spcPts val="0"/>
              </a:spcAft>
              <a:buClr>
                <a:schemeClr val="dk1"/>
              </a:buClr>
              <a:buSzPts val="5000"/>
              <a:buFont typeface="Arial"/>
              <a:buNone/>
            </a:pPr>
            <a:r>
              <a:t/>
            </a:r>
            <a:endParaRPr/>
          </a:p>
          <a:p>
            <a:pPr indent="0" lvl="0" marL="0" rtl="0" algn="l">
              <a:lnSpc>
                <a:spcPct val="80000"/>
              </a:lnSpc>
              <a:spcBef>
                <a:spcPts val="0"/>
              </a:spcBef>
              <a:spcAft>
                <a:spcPts val="0"/>
              </a:spcAft>
              <a:buClr>
                <a:schemeClr val="dk1"/>
              </a:buClr>
              <a:buSzPts val="5000"/>
              <a:buFont typeface="Arial"/>
              <a:buNone/>
            </a:pPr>
            <a:r>
              <a:t/>
            </a:r>
            <a:endParaRPr/>
          </a:p>
        </p:txBody>
      </p:sp>
      <p:sp>
        <p:nvSpPr>
          <p:cNvPr id="578" name="Google Shape;578;p22"/>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3"/>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1179"/>
              <a:buFont typeface="Arial"/>
              <a:buNone/>
            </a:pPr>
            <a:r>
              <a:rPr lang="en-US"/>
              <a:t>HSM - initial configuration</a:t>
            </a:r>
            <a:endParaRPr/>
          </a:p>
          <a:p>
            <a:pPr indent="0" lvl="0" marL="0" rtl="0" algn="l">
              <a:lnSpc>
                <a:spcPct val="100000"/>
              </a:lnSpc>
              <a:spcBef>
                <a:spcPts val="0"/>
              </a:spcBef>
              <a:spcAft>
                <a:spcPts val="0"/>
              </a:spcAft>
              <a:buClr>
                <a:schemeClr val="dk1"/>
              </a:buClr>
              <a:buSzPts val="1179"/>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p:txBody>
      </p:sp>
      <p:sp>
        <p:nvSpPr>
          <p:cNvPr id="584" name="Google Shape;584;p23"/>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20000"/>
              </a:lnSpc>
              <a:spcBef>
                <a:spcPts val="0"/>
              </a:spcBef>
              <a:spcAft>
                <a:spcPts val="0"/>
              </a:spcAft>
              <a:buClr>
                <a:schemeClr val="dk1"/>
              </a:buClr>
              <a:buSzPts val="1800"/>
              <a:buChar char="-"/>
            </a:pPr>
            <a:r>
              <a:rPr lang="en-US"/>
              <a:t>RFS must be ready</a:t>
            </a:r>
            <a:endParaRPr/>
          </a:p>
          <a:p>
            <a:pPr indent="-457188" lvl="0" marL="609585" rtl="0" algn="l">
              <a:lnSpc>
                <a:spcPct val="120000"/>
              </a:lnSpc>
              <a:spcBef>
                <a:spcPts val="0"/>
              </a:spcBef>
              <a:spcAft>
                <a:spcPts val="0"/>
              </a:spcAft>
              <a:buClr>
                <a:schemeClr val="dk1"/>
              </a:buClr>
              <a:buSzPts val="1800"/>
              <a:buChar char="-"/>
            </a:pPr>
            <a:r>
              <a:rPr lang="en-US"/>
              <a:t>With first device a new security world is created</a:t>
            </a:r>
            <a:endParaRPr/>
          </a:p>
          <a:p>
            <a:pPr indent="-457188" lvl="0" marL="609585" rtl="0" algn="l">
              <a:lnSpc>
                <a:spcPct val="120000"/>
              </a:lnSpc>
              <a:spcBef>
                <a:spcPts val="0"/>
              </a:spcBef>
              <a:spcAft>
                <a:spcPts val="0"/>
              </a:spcAft>
              <a:buClr>
                <a:schemeClr val="dk1"/>
              </a:buClr>
              <a:buSzPts val="1800"/>
              <a:buChar char="-"/>
            </a:pPr>
            <a:r>
              <a:rPr lang="en-US"/>
              <a:t>Subsequent devices load existing security world</a:t>
            </a:r>
            <a:endParaRPr/>
          </a:p>
          <a:p>
            <a:pPr indent="-457188" lvl="0" marL="609585" rtl="0" algn="l">
              <a:lnSpc>
                <a:spcPct val="120000"/>
              </a:lnSpc>
              <a:spcBef>
                <a:spcPts val="0"/>
              </a:spcBef>
              <a:spcAft>
                <a:spcPts val="0"/>
              </a:spcAft>
              <a:buClr>
                <a:schemeClr val="dk1"/>
              </a:buClr>
              <a:buSzPts val="1800"/>
              <a:buChar char="-"/>
            </a:pPr>
            <a:r>
              <a:rPr lang="en-US"/>
              <a:t>Clients (IP addresses) must be added</a:t>
            </a:r>
            <a:endParaRPr/>
          </a:p>
          <a:p>
            <a:pPr indent="-423323" lvl="1" marL="1219170" rtl="0" algn="l">
              <a:lnSpc>
                <a:spcPct val="120000"/>
              </a:lnSpc>
              <a:spcBef>
                <a:spcPts val="0"/>
              </a:spcBef>
              <a:spcAft>
                <a:spcPts val="0"/>
              </a:spcAft>
              <a:buClr>
                <a:schemeClr val="dk1"/>
              </a:buClr>
              <a:buSzPts val="1400"/>
              <a:buChar char="-"/>
            </a:pPr>
            <a:r>
              <a:rPr lang="en-US"/>
              <a:t>Can be added later on as well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4"/>
          <p:cNvSpPr txBox="1"/>
          <p:nvPr>
            <p:ph idx="1" type="body"/>
          </p:nvPr>
        </p:nvSpPr>
        <p:spPr>
          <a:xfrm>
            <a:off x="5703868" y="1125538"/>
            <a:ext cx="611665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590" name="Google Shape;590;p24"/>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AutoNum type="arabicPeriod"/>
            </a:pPr>
            <a:r>
              <a:rPr lang="en-US"/>
              <a:t>Backup /opt/nfast on RFS</a:t>
            </a:r>
            <a:endParaRPr/>
          </a:p>
          <a:p>
            <a:pPr indent="-285750" lvl="0" marL="285750" rtl="0" algn="l">
              <a:lnSpc>
                <a:spcPct val="120000"/>
              </a:lnSpc>
              <a:spcBef>
                <a:spcPts val="500"/>
              </a:spcBef>
              <a:spcAft>
                <a:spcPts val="0"/>
              </a:spcAft>
              <a:buClr>
                <a:schemeClr val="dk1"/>
              </a:buClr>
              <a:buSzPts val="1400"/>
              <a:buAutoNum type="arabicPeriod"/>
            </a:pPr>
            <a:r>
              <a:rPr lang="en-US"/>
              <a:t>Backup /opt/nfast on all clients</a:t>
            </a:r>
            <a:endParaRPr/>
          </a:p>
          <a:p>
            <a:pPr indent="-285750" lvl="0" marL="285750" rtl="0" algn="l">
              <a:lnSpc>
                <a:spcPct val="120000"/>
              </a:lnSpc>
              <a:spcBef>
                <a:spcPts val="500"/>
              </a:spcBef>
              <a:spcAft>
                <a:spcPts val="0"/>
              </a:spcAft>
              <a:buClr>
                <a:schemeClr val="dk1"/>
              </a:buClr>
              <a:buSzPts val="1400"/>
              <a:buAutoNum type="arabicPeriod"/>
            </a:pPr>
            <a:r>
              <a:rPr lang="en-US"/>
              <a:t>Copies of card sets can be created for backup</a:t>
            </a:r>
            <a:endParaRPr/>
          </a:p>
          <a:p>
            <a:pPr indent="-228600" lvl="1" marL="685800" rtl="0" algn="l">
              <a:lnSpc>
                <a:spcPct val="120000"/>
              </a:lnSpc>
              <a:spcBef>
                <a:spcPts val="500"/>
              </a:spcBef>
              <a:spcAft>
                <a:spcPts val="0"/>
              </a:spcAft>
              <a:buClr>
                <a:schemeClr val="dk1"/>
              </a:buClr>
              <a:buSzPts val="1400"/>
              <a:buAutoNum type="alphaLcPeriod"/>
            </a:pPr>
            <a:r>
              <a:rPr lang="en-US"/>
              <a:t>Must be stored in a secure location!</a:t>
            </a:r>
            <a:endParaRPr/>
          </a:p>
          <a:p>
            <a:pPr indent="-196850" lvl="0" marL="285750" rtl="0" algn="l">
              <a:lnSpc>
                <a:spcPct val="120000"/>
              </a:lnSpc>
              <a:spcBef>
                <a:spcPts val="500"/>
              </a:spcBef>
              <a:spcAft>
                <a:spcPts val="0"/>
              </a:spcAft>
              <a:buClr>
                <a:schemeClr val="dk1"/>
              </a:buClr>
              <a:buSzPts val="1400"/>
              <a:buNone/>
            </a:pPr>
            <a:r>
              <a:t/>
            </a:r>
            <a:endParaRPr/>
          </a:p>
        </p:txBody>
      </p:sp>
      <p:sp>
        <p:nvSpPr>
          <p:cNvPr id="591" name="Google Shape;591;p24"/>
          <p:cNvSpPr txBox="1"/>
          <p:nvPr>
            <p:ph type="title"/>
          </p:nvPr>
        </p:nvSpPr>
        <p:spPr>
          <a:xfrm>
            <a:off x="5703868" y="1519200"/>
            <a:ext cx="6116658" cy="685838"/>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39285"/>
              <a:buFont typeface="Arial"/>
              <a:buNone/>
            </a:pPr>
            <a:r>
              <a:rPr lang="en-US"/>
              <a:t>HSM - backup</a:t>
            </a:r>
            <a:endParaRPr/>
          </a:p>
          <a:p>
            <a:pPr indent="0" lvl="0" marL="0" rtl="0" algn="l">
              <a:lnSpc>
                <a:spcPct val="80000"/>
              </a:lnSpc>
              <a:spcBef>
                <a:spcPts val="0"/>
              </a:spcBef>
              <a:spcAft>
                <a:spcPts val="0"/>
              </a:spcAft>
              <a:buClr>
                <a:schemeClr val="dk1"/>
              </a:buClr>
              <a:buSzPct val="100000"/>
              <a:buFont typeface="Arial"/>
              <a:buNone/>
            </a:pPr>
            <a:r>
              <a:t/>
            </a:r>
            <a:endParaRPr/>
          </a:p>
        </p:txBody>
      </p:sp>
      <p:pic>
        <p:nvPicPr>
          <p:cNvPr descr="Kombucha tea in glass jar" id="592" name="Google Shape;592;p24"/>
          <p:cNvPicPr preferRelativeResize="0"/>
          <p:nvPr>
            <p:ph idx="3" type="pic"/>
          </p:nvPr>
        </p:nvPicPr>
        <p:blipFill rotWithShape="1">
          <a:blip r:embed="rId3">
            <a:alphaModFix/>
          </a:blip>
          <a:srcRect b="0" l="23823" r="23822" t="0"/>
          <a:stretch/>
        </p:blipFill>
        <p:spPr>
          <a:xfrm>
            <a:off x="0" y="0"/>
            <a:ext cx="5448300" cy="6857553"/>
          </a:xfrm>
          <a:prstGeom prst="rect">
            <a:avLst/>
          </a:prstGeom>
          <a:solidFill>
            <a:srgbClr val="FAFAF9"/>
          </a:solidFill>
          <a:ln>
            <a:noFill/>
          </a:ln>
        </p:spPr>
      </p:pic>
      <p:sp>
        <p:nvSpPr>
          <p:cNvPr id="593" name="Google Shape;593;p24"/>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5"/>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1179"/>
              <a:buFont typeface="Arial"/>
              <a:buNone/>
            </a:pPr>
            <a:r>
              <a:rPr lang="en-US"/>
              <a:t>HSM - restore</a:t>
            </a:r>
            <a:endParaRPr/>
          </a:p>
          <a:p>
            <a:pPr indent="0" lvl="0" marL="0" rtl="0" algn="l">
              <a:lnSpc>
                <a:spcPct val="100000"/>
              </a:lnSpc>
              <a:spcBef>
                <a:spcPts val="0"/>
              </a:spcBef>
              <a:spcAft>
                <a:spcPts val="0"/>
              </a:spcAft>
              <a:buClr>
                <a:schemeClr val="dk1"/>
              </a:buClr>
              <a:buSzPts val="1179"/>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p:txBody>
      </p:sp>
      <p:sp>
        <p:nvSpPr>
          <p:cNvPr id="599" name="Google Shape;599;p25"/>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20000"/>
              </a:lnSpc>
              <a:spcBef>
                <a:spcPts val="0"/>
              </a:spcBef>
              <a:spcAft>
                <a:spcPts val="0"/>
              </a:spcAft>
              <a:buClr>
                <a:schemeClr val="dk1"/>
              </a:buClr>
              <a:buSzPts val="1800"/>
              <a:buAutoNum type="arabicPeriod"/>
            </a:pPr>
            <a:r>
              <a:rPr lang="en-US"/>
              <a:t>Install client software on RFS</a:t>
            </a:r>
            <a:endParaRPr/>
          </a:p>
          <a:p>
            <a:pPr indent="-457188" lvl="0" marL="609585" rtl="0" algn="l">
              <a:lnSpc>
                <a:spcPct val="120000"/>
              </a:lnSpc>
              <a:spcBef>
                <a:spcPts val="0"/>
              </a:spcBef>
              <a:spcAft>
                <a:spcPts val="0"/>
              </a:spcAft>
              <a:buClr>
                <a:schemeClr val="dk1"/>
              </a:buClr>
              <a:buSzPts val="1800"/>
              <a:buAutoNum type="arabicPeriod"/>
            </a:pPr>
            <a:r>
              <a:rPr lang="en-US"/>
              <a:t>Restore /opt/nfast/kmdata of RFS</a:t>
            </a:r>
            <a:endParaRPr/>
          </a:p>
          <a:p>
            <a:pPr indent="-457188" lvl="0" marL="609585" rtl="0" algn="l">
              <a:lnSpc>
                <a:spcPct val="120000"/>
              </a:lnSpc>
              <a:spcBef>
                <a:spcPts val="0"/>
              </a:spcBef>
              <a:spcAft>
                <a:spcPts val="0"/>
              </a:spcAft>
              <a:buClr>
                <a:schemeClr val="dk1"/>
              </a:buClr>
              <a:buSzPts val="1800"/>
              <a:buAutoNum type="arabicPeriod"/>
            </a:pPr>
            <a:r>
              <a:rPr lang="en-US"/>
              <a:t>Configure HSM and load existing security world</a:t>
            </a:r>
            <a:endParaRPr/>
          </a:p>
          <a:p>
            <a:pPr indent="-423323" lvl="1" marL="1219170" rtl="0" algn="l">
              <a:lnSpc>
                <a:spcPct val="120000"/>
              </a:lnSpc>
              <a:spcBef>
                <a:spcPts val="0"/>
              </a:spcBef>
              <a:spcAft>
                <a:spcPts val="0"/>
              </a:spcAft>
              <a:buClr>
                <a:schemeClr val="dk1"/>
              </a:buClr>
              <a:buSzPts val="1400"/>
              <a:buAutoNum type="alphaLcPeriod"/>
            </a:pPr>
            <a:r>
              <a:rPr lang="en-US"/>
              <a:t>ACS are needed for authorisation</a:t>
            </a:r>
            <a:endParaRPr/>
          </a:p>
          <a:p>
            <a:pPr indent="-457188" lvl="0" marL="609585" rtl="0" algn="l">
              <a:lnSpc>
                <a:spcPct val="120000"/>
              </a:lnSpc>
              <a:spcBef>
                <a:spcPts val="0"/>
              </a:spcBef>
              <a:spcAft>
                <a:spcPts val="0"/>
              </a:spcAft>
              <a:buClr>
                <a:schemeClr val="dk1"/>
              </a:buClr>
              <a:buSzPts val="1800"/>
              <a:buAutoNum type="arabicPeriod"/>
            </a:pPr>
            <a:r>
              <a:rPr lang="en-US"/>
              <a:t>Install client software on clients</a:t>
            </a:r>
            <a:endParaRPr/>
          </a:p>
          <a:p>
            <a:pPr indent="-457188" lvl="0" marL="609585" rtl="0" algn="l">
              <a:lnSpc>
                <a:spcPct val="120000"/>
              </a:lnSpc>
              <a:spcBef>
                <a:spcPts val="0"/>
              </a:spcBef>
              <a:spcAft>
                <a:spcPts val="0"/>
              </a:spcAft>
              <a:buClr>
                <a:schemeClr val="dk1"/>
              </a:buClr>
              <a:buSzPts val="1800"/>
              <a:buAutoNum type="arabicPeriod"/>
            </a:pPr>
            <a:r>
              <a:rPr lang="en-US"/>
              <a:t>Restore /opt/nfast/kmdata on clients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6"/>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605" name="Google Shape;605;p26"/>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US"/>
              <a:t>Firmware upgrades</a:t>
            </a:r>
            <a:endParaRPr/>
          </a:p>
          <a:p>
            <a:pPr indent="-228600" lvl="1" marL="685800" rtl="0" algn="l">
              <a:lnSpc>
                <a:spcPct val="120000"/>
              </a:lnSpc>
              <a:spcBef>
                <a:spcPts val="500"/>
              </a:spcBef>
              <a:spcAft>
                <a:spcPts val="0"/>
              </a:spcAft>
              <a:buClr>
                <a:schemeClr val="dk1"/>
              </a:buClr>
              <a:buSzPts val="1400"/>
              <a:buChar char="-"/>
            </a:pPr>
            <a:r>
              <a:rPr lang="en-US"/>
              <a:t>Provided by manufacturer</a:t>
            </a:r>
            <a:endParaRPr/>
          </a:p>
          <a:p>
            <a:pPr indent="-285750" lvl="0" marL="285750" rtl="0" algn="l">
              <a:lnSpc>
                <a:spcPct val="120000"/>
              </a:lnSpc>
              <a:spcBef>
                <a:spcPts val="500"/>
              </a:spcBef>
              <a:spcAft>
                <a:spcPts val="0"/>
              </a:spcAft>
              <a:buClr>
                <a:schemeClr val="dk1"/>
              </a:buClr>
              <a:buSzPts val="1400"/>
              <a:buChar char="-"/>
            </a:pPr>
            <a:r>
              <a:rPr lang="en-US"/>
              <a:t>Security world software upgrades</a:t>
            </a:r>
            <a:endParaRPr/>
          </a:p>
          <a:p>
            <a:pPr indent="-228600" lvl="1" marL="685800" rtl="0" algn="l">
              <a:lnSpc>
                <a:spcPct val="120000"/>
              </a:lnSpc>
              <a:spcBef>
                <a:spcPts val="500"/>
              </a:spcBef>
              <a:spcAft>
                <a:spcPts val="0"/>
              </a:spcAft>
              <a:buClr>
                <a:schemeClr val="dk1"/>
              </a:buClr>
              <a:buSzPts val="1400"/>
              <a:buChar char="-"/>
            </a:pPr>
            <a:r>
              <a:rPr lang="en-US"/>
              <a:t>Provided by manufacturer</a:t>
            </a:r>
            <a:endParaRPr/>
          </a:p>
          <a:p>
            <a:pPr indent="-285750" lvl="0" marL="285750" rtl="0" algn="l">
              <a:lnSpc>
                <a:spcPct val="120000"/>
              </a:lnSpc>
              <a:spcBef>
                <a:spcPts val="500"/>
              </a:spcBef>
              <a:spcAft>
                <a:spcPts val="0"/>
              </a:spcAft>
              <a:buClr>
                <a:schemeClr val="dk1"/>
              </a:buClr>
              <a:buSzPts val="1400"/>
              <a:buChar char="-"/>
            </a:pPr>
            <a:r>
              <a:rPr lang="en-US"/>
              <a:t>Clients must be upgraded as well</a:t>
            </a:r>
            <a:endParaRPr/>
          </a:p>
          <a:p>
            <a:pPr indent="-196850" lvl="0" marL="285750" rtl="0" algn="l">
              <a:lnSpc>
                <a:spcPct val="120000"/>
              </a:lnSpc>
              <a:spcBef>
                <a:spcPts val="500"/>
              </a:spcBef>
              <a:spcAft>
                <a:spcPts val="0"/>
              </a:spcAft>
              <a:buClr>
                <a:schemeClr val="dk1"/>
              </a:buClr>
              <a:buSzPts val="1400"/>
              <a:buNone/>
            </a:pPr>
            <a:r>
              <a:t/>
            </a:r>
            <a:endParaRPr/>
          </a:p>
        </p:txBody>
      </p:sp>
      <p:pic>
        <p:nvPicPr>
          <p:cNvPr descr="Person wiping table" id="606" name="Google Shape;606;p26"/>
          <p:cNvPicPr preferRelativeResize="0"/>
          <p:nvPr>
            <p:ph idx="3" type="pic"/>
          </p:nvPr>
        </p:nvPicPr>
        <p:blipFill rotWithShape="1">
          <a:blip r:embed="rId3">
            <a:alphaModFix/>
          </a:blip>
          <a:srcRect b="0" l="23519" r="23518" t="0"/>
          <a:stretch/>
        </p:blipFill>
        <p:spPr>
          <a:xfrm>
            <a:off x="0" y="0"/>
            <a:ext cx="5448300" cy="6857553"/>
          </a:xfrm>
          <a:prstGeom prst="rect">
            <a:avLst/>
          </a:prstGeom>
          <a:solidFill>
            <a:srgbClr val="FAFAF9"/>
          </a:solidFill>
          <a:ln>
            <a:noFill/>
          </a:ln>
        </p:spPr>
      </p:pic>
      <p:sp>
        <p:nvSpPr>
          <p:cNvPr id="607" name="Google Shape;607;p26"/>
          <p:cNvSpPr txBox="1"/>
          <p:nvPr>
            <p:ph type="title"/>
          </p:nvPr>
        </p:nvSpPr>
        <p:spPr>
          <a:xfrm>
            <a:off x="5703868" y="1520825"/>
            <a:ext cx="6116657" cy="1962173"/>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1964"/>
              <a:buFont typeface="Arial"/>
              <a:buNone/>
            </a:pPr>
            <a:r>
              <a:rPr lang="en-US"/>
              <a:t>HSM - maintenance</a:t>
            </a:r>
            <a:endParaRPr/>
          </a:p>
          <a:p>
            <a:pPr indent="0" lvl="0" marL="0" rtl="0" algn="l">
              <a:lnSpc>
                <a:spcPct val="80000"/>
              </a:lnSpc>
              <a:spcBef>
                <a:spcPts val="0"/>
              </a:spcBef>
              <a:spcAft>
                <a:spcPts val="0"/>
              </a:spcAft>
              <a:buClr>
                <a:schemeClr val="dk1"/>
              </a:buClr>
              <a:buSzPts val="5000"/>
              <a:buFont typeface="Arial"/>
              <a:buNone/>
            </a:pPr>
            <a:r>
              <a:t/>
            </a:r>
            <a:endParaRPr/>
          </a:p>
        </p:txBody>
      </p:sp>
      <p:sp>
        <p:nvSpPr>
          <p:cNvPr id="608" name="Google Shape;608;p26"/>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7"/>
          <p:cNvSpPr txBox="1"/>
          <p:nvPr>
            <p:ph idx="1" type="body"/>
          </p:nvPr>
        </p:nvSpPr>
        <p:spPr>
          <a:xfrm>
            <a:off x="5703868" y="1125538"/>
            <a:ext cx="611665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614" name="Google Shape;614;p27"/>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US"/>
              <a:t>Restoring HSM needs ACS</a:t>
            </a:r>
            <a:endParaRPr/>
          </a:p>
          <a:p>
            <a:pPr indent="-285750" lvl="0" marL="285750" rtl="0" algn="l">
              <a:lnSpc>
                <a:spcPct val="120000"/>
              </a:lnSpc>
              <a:spcBef>
                <a:spcPts val="500"/>
              </a:spcBef>
              <a:spcAft>
                <a:spcPts val="0"/>
              </a:spcAft>
              <a:buClr>
                <a:schemeClr val="dk1"/>
              </a:buClr>
              <a:buSzPts val="1400"/>
              <a:buChar char="-"/>
            </a:pPr>
            <a:r>
              <a:rPr lang="en-US"/>
              <a:t>OCS is needed for CA and SingServer startup</a:t>
            </a:r>
            <a:endParaRPr/>
          </a:p>
          <a:p>
            <a:pPr indent="-196850" lvl="0" marL="285750" rtl="0" algn="l">
              <a:lnSpc>
                <a:spcPct val="120000"/>
              </a:lnSpc>
              <a:spcBef>
                <a:spcPts val="500"/>
              </a:spcBef>
              <a:spcAft>
                <a:spcPts val="0"/>
              </a:spcAft>
              <a:buClr>
                <a:schemeClr val="dk1"/>
              </a:buClr>
              <a:buSzPts val="1400"/>
              <a:buNone/>
            </a:pPr>
            <a:r>
              <a:t/>
            </a:r>
            <a:endParaRPr/>
          </a:p>
        </p:txBody>
      </p:sp>
      <p:sp>
        <p:nvSpPr>
          <p:cNvPr id="615" name="Google Shape;615;p27"/>
          <p:cNvSpPr txBox="1"/>
          <p:nvPr>
            <p:ph type="title"/>
          </p:nvPr>
        </p:nvSpPr>
        <p:spPr>
          <a:xfrm>
            <a:off x="5703868" y="1519200"/>
            <a:ext cx="6116658" cy="685838"/>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39285"/>
              <a:buFont typeface="Arial"/>
              <a:buNone/>
            </a:pPr>
            <a:r>
              <a:rPr lang="en-US"/>
              <a:t>HSM - key processes</a:t>
            </a:r>
            <a:endParaRPr/>
          </a:p>
          <a:p>
            <a:pPr indent="0" lvl="0" marL="0" rtl="0" algn="l">
              <a:lnSpc>
                <a:spcPct val="80000"/>
              </a:lnSpc>
              <a:spcBef>
                <a:spcPts val="0"/>
              </a:spcBef>
              <a:spcAft>
                <a:spcPts val="0"/>
              </a:spcAft>
              <a:buClr>
                <a:schemeClr val="dk1"/>
              </a:buClr>
              <a:buSzPct val="100000"/>
              <a:buFont typeface="Arial"/>
              <a:buNone/>
            </a:pPr>
            <a:r>
              <a:t/>
            </a:r>
            <a:endParaRPr/>
          </a:p>
        </p:txBody>
      </p:sp>
      <p:pic>
        <p:nvPicPr>
          <p:cNvPr descr="Machine gears" id="616" name="Google Shape;616;p27"/>
          <p:cNvPicPr preferRelativeResize="0"/>
          <p:nvPr>
            <p:ph idx="3" type="pic"/>
          </p:nvPr>
        </p:nvPicPr>
        <p:blipFill rotWithShape="1">
          <a:blip r:embed="rId3">
            <a:alphaModFix/>
          </a:blip>
          <a:srcRect b="0" l="23525" r="23525" t="0"/>
          <a:stretch/>
        </p:blipFill>
        <p:spPr>
          <a:xfrm>
            <a:off x="0" y="0"/>
            <a:ext cx="5448300" cy="6857553"/>
          </a:xfrm>
          <a:prstGeom prst="rect">
            <a:avLst/>
          </a:prstGeom>
          <a:solidFill>
            <a:srgbClr val="FAFAF9"/>
          </a:solidFill>
          <a:ln>
            <a:noFill/>
          </a:ln>
        </p:spPr>
      </p:pic>
      <p:sp>
        <p:nvSpPr>
          <p:cNvPr id="617" name="Google Shape;617;p27"/>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8"/>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1179"/>
              <a:buFont typeface="Arial"/>
              <a:buNone/>
            </a:pPr>
            <a:r>
              <a:rPr lang="en-US"/>
              <a:t>HSM - recommendation and considerations</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p:txBody>
      </p:sp>
      <p:sp>
        <p:nvSpPr>
          <p:cNvPr id="623" name="Google Shape;623;p28"/>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20000"/>
              </a:lnSpc>
              <a:spcBef>
                <a:spcPts val="0"/>
              </a:spcBef>
              <a:spcAft>
                <a:spcPts val="0"/>
              </a:spcAft>
              <a:buClr>
                <a:schemeClr val="dk1"/>
              </a:buClr>
              <a:buSzPts val="1800"/>
              <a:buChar char="-"/>
            </a:pPr>
            <a:r>
              <a:rPr lang="en-US"/>
              <a:t>Build monitoring scripts around nfkminfo output</a:t>
            </a:r>
            <a:endParaRPr/>
          </a:p>
          <a:p>
            <a:pPr indent="-457188" lvl="0" marL="609585" rtl="0" algn="l">
              <a:lnSpc>
                <a:spcPct val="120000"/>
              </a:lnSpc>
              <a:spcBef>
                <a:spcPts val="0"/>
              </a:spcBef>
              <a:spcAft>
                <a:spcPts val="0"/>
              </a:spcAft>
              <a:buClr>
                <a:schemeClr val="dk1"/>
              </a:buClr>
              <a:buSzPts val="1800"/>
              <a:buChar char="-"/>
            </a:pPr>
            <a:r>
              <a:rPr lang="en-US"/>
              <a:t>Procure at least 1 device to test environment</a:t>
            </a:r>
            <a:endParaRPr/>
          </a:p>
          <a:p>
            <a:pPr indent="-457188" lvl="0" marL="609585" rtl="0" algn="l">
              <a:lnSpc>
                <a:spcPct val="120000"/>
              </a:lnSpc>
              <a:spcBef>
                <a:spcPts val="0"/>
              </a:spcBef>
              <a:spcAft>
                <a:spcPts val="0"/>
              </a:spcAft>
              <a:buClr>
                <a:schemeClr val="dk1"/>
              </a:buClr>
              <a:buSzPts val="1800"/>
              <a:buChar char="-"/>
            </a:pPr>
            <a:r>
              <a:rPr lang="en-US"/>
              <a:t>Procure additional devices for production for HA</a:t>
            </a:r>
            <a:endParaRPr/>
          </a:p>
          <a:p>
            <a:pPr indent="-457188" lvl="0" marL="609585" rtl="0" algn="l">
              <a:lnSpc>
                <a:spcPct val="120000"/>
              </a:lnSpc>
              <a:spcBef>
                <a:spcPts val="0"/>
              </a:spcBef>
              <a:spcAft>
                <a:spcPts val="0"/>
              </a:spcAft>
              <a:buClr>
                <a:schemeClr val="dk1"/>
              </a:buClr>
              <a:buSzPts val="1800"/>
              <a:buChar char="-"/>
            </a:pPr>
            <a:r>
              <a:rPr lang="en-US"/>
              <a:t>Procure remote operator feature to be able to manage everything remotely</a:t>
            </a:r>
            <a:endParaRPr/>
          </a:p>
          <a:p>
            <a:pPr indent="-423323" lvl="1" marL="1219170" rtl="0" algn="l">
              <a:lnSpc>
                <a:spcPct val="120000"/>
              </a:lnSpc>
              <a:spcBef>
                <a:spcPts val="0"/>
              </a:spcBef>
              <a:spcAft>
                <a:spcPts val="0"/>
              </a:spcAft>
              <a:buClr>
                <a:schemeClr val="dk1"/>
              </a:buClr>
              <a:buSzPts val="1400"/>
              <a:buChar char="-"/>
            </a:pPr>
            <a:r>
              <a:rPr lang="en-US"/>
              <a:t>Including operations with ACS/OCS</a:t>
            </a:r>
            <a:endParaRPr/>
          </a:p>
          <a:p>
            <a:pPr indent="-457188" lvl="0" marL="609585" rtl="0" algn="l">
              <a:lnSpc>
                <a:spcPct val="120000"/>
              </a:lnSpc>
              <a:spcBef>
                <a:spcPts val="0"/>
              </a:spcBef>
              <a:spcAft>
                <a:spcPts val="0"/>
              </a:spcAft>
              <a:buClr>
                <a:schemeClr val="dk1"/>
              </a:buClr>
              <a:buSzPts val="1800"/>
              <a:buChar char="-"/>
            </a:pPr>
            <a:r>
              <a:rPr lang="en-US"/>
              <a:t>Collect logs with log collector and store them on log server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2800"/>
              <a:buFont typeface="Arial"/>
              <a:buNone/>
            </a:pPr>
            <a:r>
              <a:rPr lang="en-US"/>
              <a:t>Registration authority (RA) using EJBCA</a:t>
            </a:r>
            <a:endParaRPr/>
          </a:p>
        </p:txBody>
      </p:sp>
      <p:sp>
        <p:nvSpPr>
          <p:cNvPr id="629" name="Google Shape;629;p2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p>
            <a:pPr indent="-457188" lvl="0" marL="609585" rtl="0" algn="l">
              <a:lnSpc>
                <a:spcPct val="120000"/>
              </a:lnSpc>
              <a:spcBef>
                <a:spcPts val="0"/>
              </a:spcBef>
              <a:spcAft>
                <a:spcPts val="0"/>
              </a:spcAft>
              <a:buClr>
                <a:schemeClr val="dk1"/>
              </a:buClr>
              <a:buSzPts val="1800"/>
              <a:buFont typeface="Arial"/>
              <a:buChar char="•"/>
            </a:pPr>
            <a:r>
              <a:rPr lang="en-US"/>
              <a:t>Part of EJBCA</a:t>
            </a:r>
            <a:endParaRPr/>
          </a:p>
          <a:p>
            <a:pPr indent="-457188" lvl="0" marL="609585" rtl="0" algn="l">
              <a:lnSpc>
                <a:spcPct val="120000"/>
              </a:lnSpc>
              <a:spcBef>
                <a:spcPts val="0"/>
              </a:spcBef>
              <a:spcAft>
                <a:spcPts val="0"/>
              </a:spcAft>
              <a:buClr>
                <a:schemeClr val="dk1"/>
              </a:buClr>
              <a:buSzPts val="1800"/>
              <a:buFont typeface="Arial"/>
              <a:buChar char="•"/>
            </a:pPr>
            <a:r>
              <a:rPr lang="en-US"/>
              <a:t>RA web for issuance</a:t>
            </a:r>
            <a:endParaRPr/>
          </a:p>
          <a:p>
            <a:pPr indent="-457188" lvl="0" marL="609585" rtl="0" algn="l">
              <a:lnSpc>
                <a:spcPct val="120000"/>
              </a:lnSpc>
              <a:spcBef>
                <a:spcPts val="0"/>
              </a:spcBef>
              <a:spcAft>
                <a:spcPts val="0"/>
              </a:spcAft>
              <a:buClr>
                <a:schemeClr val="dk1"/>
              </a:buClr>
              <a:buSzPts val="1800"/>
              <a:buFont typeface="Arial"/>
              <a:buChar char="•"/>
            </a:pPr>
            <a:r>
              <a:rPr lang="en-US"/>
              <a:t>Revocation is done in EJBCA admin web</a:t>
            </a:r>
            <a:endParaRPr/>
          </a:p>
        </p:txBody>
      </p:sp>
      <p:sp>
        <p:nvSpPr>
          <p:cNvPr id="630" name="Google Shape;630;p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chemeClr val="dk1"/>
              </a:buClr>
              <a:buSzPts val="7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0"/>
          <p:cNvSpPr txBox="1"/>
          <p:nvPr>
            <p:ph type="title"/>
          </p:nvPr>
        </p:nvSpPr>
        <p:spPr>
          <a:xfrm>
            <a:off x="371475" y="1125538"/>
            <a:ext cx="3560780" cy="511175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3000"/>
              <a:buFont typeface="Arial"/>
              <a:buNone/>
            </a:pPr>
            <a:r>
              <a:rPr lang="en-US"/>
              <a:t>Certificate issuance demo</a:t>
            </a:r>
            <a:endParaRPr/>
          </a:p>
        </p:txBody>
      </p:sp>
      <p:pic>
        <p:nvPicPr>
          <p:cNvPr descr="Pair of glasses highlighted on grey background" id="636" name="Google Shape;636;p30"/>
          <p:cNvPicPr preferRelativeResize="0"/>
          <p:nvPr>
            <p:ph idx="1" type="body"/>
          </p:nvPr>
        </p:nvPicPr>
        <p:blipFill rotWithShape="1">
          <a:blip r:embed="rId3">
            <a:alphaModFix/>
          </a:blip>
          <a:srcRect b="0" l="0" r="0" t="0"/>
          <a:stretch/>
        </p:blipFill>
        <p:spPr>
          <a:xfrm>
            <a:off x="4810333" y="1520825"/>
            <a:ext cx="6643271" cy="4716463"/>
          </a:xfrm>
          <a:prstGeom prst="rect">
            <a:avLst/>
          </a:prstGeom>
          <a:noFill/>
          <a:ln>
            <a:noFill/>
          </a:ln>
        </p:spPr>
      </p:pic>
      <p:sp>
        <p:nvSpPr>
          <p:cNvPr id="637" name="Google Shape;637;p30"/>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638" name="Google Shape;638;p3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
          <p:cNvSpPr txBox="1"/>
          <p:nvPr>
            <p:ph type="title"/>
          </p:nvPr>
        </p:nvSpPr>
        <p:spPr>
          <a:xfrm>
            <a:off x="371475" y="1125538"/>
            <a:ext cx="3560780" cy="511175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3000"/>
              <a:buFont typeface="Arial"/>
              <a:buNone/>
            </a:pPr>
            <a:r>
              <a:rPr lang="en-US"/>
              <a:t>Asymmetric Cryptography</a:t>
            </a:r>
            <a:endParaRPr/>
          </a:p>
        </p:txBody>
      </p:sp>
      <p:pic>
        <p:nvPicPr>
          <p:cNvPr descr="Pencil and abacus" id="315" name="Google Shape;315;p3"/>
          <p:cNvPicPr preferRelativeResize="0"/>
          <p:nvPr>
            <p:ph idx="1" type="body"/>
          </p:nvPr>
        </p:nvPicPr>
        <p:blipFill rotWithShape="1">
          <a:blip r:embed="rId3">
            <a:alphaModFix/>
          </a:blip>
          <a:srcRect b="0" l="0" r="0" t="0"/>
          <a:stretch/>
        </p:blipFill>
        <p:spPr>
          <a:xfrm>
            <a:off x="4598138" y="1520825"/>
            <a:ext cx="7067662" cy="4716463"/>
          </a:xfrm>
          <a:prstGeom prst="rect">
            <a:avLst/>
          </a:prstGeom>
          <a:noFill/>
          <a:ln>
            <a:noFill/>
          </a:ln>
        </p:spPr>
      </p:pic>
      <p:sp>
        <p:nvSpPr>
          <p:cNvPr id="316" name="Google Shape;316;p3"/>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317" name="Google Shape;317;p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1"/>
          <p:cNvSpPr txBox="1"/>
          <p:nvPr>
            <p:ph type="title"/>
          </p:nvPr>
        </p:nvSpPr>
        <p:spPr>
          <a:xfrm>
            <a:off x="371475" y="1125538"/>
            <a:ext cx="3560780" cy="511175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3000"/>
              <a:buFont typeface="Arial"/>
              <a:buNone/>
            </a:pPr>
            <a:r>
              <a:rPr lang="en-US"/>
              <a:t>Certificate revocation demo</a:t>
            </a:r>
            <a:br>
              <a:rPr lang="en-US"/>
            </a:br>
            <a:endParaRPr/>
          </a:p>
        </p:txBody>
      </p:sp>
      <p:pic>
        <p:nvPicPr>
          <p:cNvPr descr="Pair of glasses highlighted on grey background" id="644" name="Google Shape;644;p31"/>
          <p:cNvPicPr preferRelativeResize="0"/>
          <p:nvPr>
            <p:ph idx="1" type="body"/>
          </p:nvPr>
        </p:nvPicPr>
        <p:blipFill rotWithShape="1">
          <a:blip r:embed="rId3">
            <a:alphaModFix/>
          </a:blip>
          <a:srcRect b="0" l="0" r="0" t="0"/>
          <a:stretch/>
        </p:blipFill>
        <p:spPr>
          <a:xfrm>
            <a:off x="4810333" y="1520825"/>
            <a:ext cx="6643271" cy="4716463"/>
          </a:xfrm>
          <a:prstGeom prst="rect">
            <a:avLst/>
          </a:prstGeom>
          <a:noFill/>
          <a:ln>
            <a:noFill/>
          </a:ln>
        </p:spPr>
      </p:pic>
      <p:sp>
        <p:nvSpPr>
          <p:cNvPr id="645" name="Google Shape;645;p31"/>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646" name="Google Shape;646;p3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2"/>
          <p:cNvSpPr txBox="1"/>
          <p:nvPr>
            <p:ph type="title"/>
          </p:nvPr>
        </p:nvSpPr>
        <p:spPr>
          <a:xfrm>
            <a:off x="371475" y="1125538"/>
            <a:ext cx="3560700" cy="5111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5400"/>
              <a:buFont typeface="Arial"/>
              <a:buNone/>
            </a:pPr>
            <a:r>
              <a:rPr lang="en-US" sz="5400">
                <a:solidFill>
                  <a:schemeClr val="lt1"/>
                </a:solidFill>
              </a:rPr>
              <a:t>Timestamping authority (TSA) using SignServer</a:t>
            </a:r>
            <a:br>
              <a:rPr lang="en-US" sz="5400">
                <a:solidFill>
                  <a:schemeClr val="lt1"/>
                </a:solidFill>
              </a:rPr>
            </a:br>
            <a:endParaRPr>
              <a:solidFill>
                <a:schemeClr val="lt1"/>
              </a:solidFill>
            </a:endParaRPr>
          </a:p>
        </p:txBody>
      </p:sp>
      <p:pic>
        <p:nvPicPr>
          <p:cNvPr descr="Close-up of a stopwatch" id="652" name="Google Shape;652;p32"/>
          <p:cNvPicPr preferRelativeResize="0"/>
          <p:nvPr>
            <p:ph idx="1" type="body"/>
          </p:nvPr>
        </p:nvPicPr>
        <p:blipFill rotWithShape="1">
          <a:blip r:embed="rId3">
            <a:alphaModFix/>
          </a:blip>
          <a:srcRect b="0" l="0" r="0" t="0"/>
          <a:stretch/>
        </p:blipFill>
        <p:spPr>
          <a:xfrm>
            <a:off x="4593758" y="1520825"/>
            <a:ext cx="7076422" cy="4716463"/>
          </a:xfrm>
          <a:prstGeom prst="rect">
            <a:avLst/>
          </a:prstGeom>
          <a:noFill/>
          <a:ln>
            <a:noFill/>
          </a:ln>
        </p:spPr>
      </p:pic>
      <p:sp>
        <p:nvSpPr>
          <p:cNvPr id="653" name="Google Shape;653;p32"/>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654" name="Google Shape;654;p3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33"/>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19050" lvl="0" marL="0" rtl="0" algn="l">
              <a:lnSpc>
                <a:spcPct val="120000"/>
              </a:lnSpc>
              <a:spcBef>
                <a:spcPts val="500"/>
              </a:spcBef>
              <a:spcAft>
                <a:spcPts val="0"/>
              </a:spcAft>
              <a:buClr>
                <a:schemeClr val="accent2"/>
              </a:buClr>
              <a:buSzPct val="100000"/>
              <a:buChar char="-"/>
            </a:pPr>
            <a:r>
              <a:rPr lang="en-US"/>
              <a:t>Needs PostgreSQL database for persistence</a:t>
            </a:r>
            <a:endParaRPr/>
          </a:p>
          <a:p>
            <a:pPr indent="-19050" lvl="0" marL="0" rtl="0" algn="l">
              <a:lnSpc>
                <a:spcPct val="120000"/>
              </a:lnSpc>
              <a:spcBef>
                <a:spcPts val="500"/>
              </a:spcBef>
              <a:spcAft>
                <a:spcPts val="0"/>
              </a:spcAft>
              <a:buClr>
                <a:schemeClr val="accent2"/>
              </a:buClr>
              <a:buSzPct val="100000"/>
              <a:buChar char="-"/>
            </a:pPr>
            <a:r>
              <a:rPr lang="en-US"/>
              <a:t>Proxy for TLS termination</a:t>
            </a:r>
            <a:endParaRPr/>
          </a:p>
        </p:txBody>
      </p:sp>
      <p:sp>
        <p:nvSpPr>
          <p:cNvPr id="660" name="Google Shape;660;p33"/>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196850" lvl="0" marL="285750" rtl="0" algn="l">
              <a:lnSpc>
                <a:spcPct val="120000"/>
              </a:lnSpc>
              <a:spcBef>
                <a:spcPts val="0"/>
              </a:spcBef>
              <a:spcAft>
                <a:spcPts val="0"/>
              </a:spcAft>
              <a:buClr>
                <a:schemeClr val="dk1"/>
              </a:buClr>
              <a:buSzPts val="1400"/>
              <a:buNone/>
            </a:pPr>
            <a:r>
              <a:t/>
            </a:r>
            <a:endParaRPr/>
          </a:p>
        </p:txBody>
      </p:sp>
      <p:pic>
        <p:nvPicPr>
          <p:cNvPr descr="Ingredients and spices on top of a black surface" id="661" name="Google Shape;661;p33"/>
          <p:cNvPicPr preferRelativeResize="0"/>
          <p:nvPr>
            <p:ph idx="3" type="pic"/>
          </p:nvPr>
        </p:nvPicPr>
        <p:blipFill rotWithShape="1">
          <a:blip r:embed="rId3">
            <a:alphaModFix/>
          </a:blip>
          <a:srcRect b="6" l="0" r="47037" t="-7"/>
          <a:stretch/>
        </p:blipFill>
        <p:spPr>
          <a:xfrm>
            <a:off x="0" y="0"/>
            <a:ext cx="5448300" cy="6857553"/>
          </a:xfrm>
          <a:prstGeom prst="rect">
            <a:avLst/>
          </a:prstGeom>
          <a:solidFill>
            <a:srgbClr val="FAFAF9"/>
          </a:solidFill>
          <a:ln>
            <a:noFill/>
          </a:ln>
        </p:spPr>
      </p:pic>
      <p:sp>
        <p:nvSpPr>
          <p:cNvPr id="662" name="Google Shape;662;p33"/>
          <p:cNvSpPr txBox="1"/>
          <p:nvPr>
            <p:ph type="title"/>
          </p:nvPr>
        </p:nvSpPr>
        <p:spPr>
          <a:xfrm>
            <a:off x="5703868" y="1520825"/>
            <a:ext cx="6116657" cy="1962173"/>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US"/>
              <a:t>TSA - preparation for installation</a:t>
            </a:r>
            <a:endParaRPr/>
          </a:p>
          <a:p>
            <a:pPr indent="0" lvl="0" marL="0" rtl="0" algn="l">
              <a:lnSpc>
                <a:spcPct val="80000"/>
              </a:lnSpc>
              <a:spcBef>
                <a:spcPts val="0"/>
              </a:spcBef>
              <a:spcAft>
                <a:spcPts val="0"/>
              </a:spcAft>
              <a:buClr>
                <a:schemeClr val="dk1"/>
              </a:buClr>
              <a:buSzPts val="5000"/>
              <a:buFont typeface="Arial"/>
              <a:buNone/>
            </a:pPr>
            <a:r>
              <a:t/>
            </a:r>
            <a:endParaRPr/>
          </a:p>
          <a:p>
            <a:pPr indent="0" lvl="0" marL="0" rtl="0" algn="l">
              <a:lnSpc>
                <a:spcPct val="80000"/>
              </a:lnSpc>
              <a:spcBef>
                <a:spcPts val="0"/>
              </a:spcBef>
              <a:spcAft>
                <a:spcPts val="0"/>
              </a:spcAft>
              <a:buClr>
                <a:schemeClr val="dk1"/>
              </a:buClr>
              <a:buSzPts val="1964"/>
              <a:buFont typeface="Arial"/>
              <a:buNone/>
            </a:pPr>
            <a:r>
              <a:t/>
            </a:r>
            <a:endParaRPr/>
          </a:p>
          <a:p>
            <a:pPr indent="0" lvl="0" marL="0" rtl="0" algn="l">
              <a:lnSpc>
                <a:spcPct val="80000"/>
              </a:lnSpc>
              <a:spcBef>
                <a:spcPts val="0"/>
              </a:spcBef>
              <a:spcAft>
                <a:spcPts val="0"/>
              </a:spcAft>
              <a:buClr>
                <a:schemeClr val="dk1"/>
              </a:buClr>
              <a:buSzPts val="1964"/>
              <a:buFont typeface="Arial"/>
              <a:buNone/>
            </a:pPr>
            <a:r>
              <a:t/>
            </a:r>
            <a:endParaRPr/>
          </a:p>
          <a:p>
            <a:pPr indent="0" lvl="0" marL="0" rtl="0" algn="l">
              <a:lnSpc>
                <a:spcPct val="80000"/>
              </a:lnSpc>
              <a:spcBef>
                <a:spcPts val="0"/>
              </a:spcBef>
              <a:spcAft>
                <a:spcPts val="0"/>
              </a:spcAft>
              <a:buClr>
                <a:schemeClr val="dk1"/>
              </a:buClr>
              <a:buSzPts val="5000"/>
              <a:buFont typeface="Arial"/>
              <a:buNone/>
            </a:pPr>
            <a:r>
              <a:t/>
            </a:r>
            <a:endParaRPr/>
          </a:p>
        </p:txBody>
      </p:sp>
      <p:sp>
        <p:nvSpPr>
          <p:cNvPr id="663" name="Google Shape;663;p33"/>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34"/>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1179"/>
              <a:buFont typeface="Arial"/>
              <a:buNone/>
            </a:pPr>
            <a:r>
              <a:rPr lang="en-US"/>
              <a:t>TSA - Initial configuration</a:t>
            </a:r>
            <a:endParaRPr/>
          </a:p>
          <a:p>
            <a:pPr indent="0" lvl="0" marL="0" rtl="0" algn="l">
              <a:lnSpc>
                <a:spcPct val="100000"/>
              </a:lnSpc>
              <a:spcBef>
                <a:spcPts val="0"/>
              </a:spcBef>
              <a:spcAft>
                <a:spcPts val="0"/>
              </a:spcAft>
              <a:buClr>
                <a:schemeClr val="dk1"/>
              </a:buClr>
              <a:buSzPts val="1179"/>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p:txBody>
      </p:sp>
      <p:sp>
        <p:nvSpPr>
          <p:cNvPr id="669" name="Google Shape;669;p34"/>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rmAutofit/>
          </a:bodyPr>
          <a:lstStyle/>
          <a:p>
            <a:pPr indent="-457188" lvl="0" marL="609585" rtl="0" algn="l">
              <a:lnSpc>
                <a:spcPct val="120000"/>
              </a:lnSpc>
              <a:spcBef>
                <a:spcPts val="0"/>
              </a:spcBef>
              <a:spcAft>
                <a:spcPts val="0"/>
              </a:spcAft>
              <a:buClr>
                <a:schemeClr val="dk2"/>
              </a:buClr>
              <a:buSzPts val="1800"/>
              <a:buChar char="-"/>
            </a:pPr>
            <a:r>
              <a:rPr lang="en-US"/>
              <a:t>Deployed with ansible playbook</a:t>
            </a:r>
            <a:endParaRPr/>
          </a:p>
          <a:p>
            <a:pPr indent="-457188" lvl="0" marL="609585" rtl="0" algn="l">
              <a:lnSpc>
                <a:spcPct val="120000"/>
              </a:lnSpc>
              <a:spcBef>
                <a:spcPts val="0"/>
              </a:spcBef>
              <a:spcAft>
                <a:spcPts val="0"/>
              </a:spcAft>
              <a:buClr>
                <a:schemeClr val="dk2"/>
              </a:buClr>
              <a:buSzPts val="1800"/>
              <a:buChar char="-"/>
            </a:pPr>
            <a:r>
              <a:rPr lang="en-US"/>
              <a:t>Docker container</a:t>
            </a:r>
            <a:endParaRPr/>
          </a:p>
          <a:p>
            <a:pPr indent="-423323" lvl="1" marL="1219170" rtl="0" algn="l">
              <a:lnSpc>
                <a:spcPct val="120000"/>
              </a:lnSpc>
              <a:spcBef>
                <a:spcPts val="0"/>
              </a:spcBef>
              <a:spcAft>
                <a:spcPts val="0"/>
              </a:spcAft>
              <a:buClr>
                <a:schemeClr val="dk2"/>
              </a:buClr>
              <a:buSzPts val="1400"/>
              <a:buChar char="-"/>
            </a:pPr>
            <a:r>
              <a:rPr lang="en-US"/>
              <a:t>Written in Java and runs on wildfly</a:t>
            </a:r>
            <a:endParaRPr/>
          </a:p>
          <a:p>
            <a:pPr indent="-423323" lvl="1" marL="1219170" rtl="0" algn="l">
              <a:lnSpc>
                <a:spcPct val="120000"/>
              </a:lnSpc>
              <a:spcBef>
                <a:spcPts val="0"/>
              </a:spcBef>
              <a:spcAft>
                <a:spcPts val="0"/>
              </a:spcAft>
              <a:buClr>
                <a:schemeClr val="dk2"/>
              </a:buClr>
              <a:buSzPts val="1400"/>
              <a:buChar char="-"/>
            </a:pPr>
            <a:r>
              <a:rPr lang="en-US"/>
              <a:t>Helm chart for kubernetes available</a:t>
            </a:r>
            <a:endParaRPr/>
          </a:p>
          <a:p>
            <a:pPr indent="-457188" lvl="0" marL="609585" rtl="0" algn="l">
              <a:lnSpc>
                <a:spcPct val="120000"/>
              </a:lnSpc>
              <a:spcBef>
                <a:spcPts val="0"/>
              </a:spcBef>
              <a:spcAft>
                <a:spcPts val="0"/>
              </a:spcAft>
              <a:buClr>
                <a:schemeClr val="dk2"/>
              </a:buClr>
              <a:buSzPts val="1800"/>
              <a:buChar char="-"/>
            </a:pPr>
            <a:r>
              <a:rPr lang="en-US"/>
              <a:t>Management CA (from EJBCA) for authentication</a:t>
            </a:r>
            <a:endParaRPr/>
          </a:p>
          <a:p>
            <a:pPr indent="-423323" lvl="1" marL="1219170" rtl="0" algn="l">
              <a:lnSpc>
                <a:spcPct val="120000"/>
              </a:lnSpc>
              <a:spcBef>
                <a:spcPts val="0"/>
              </a:spcBef>
              <a:spcAft>
                <a:spcPts val="0"/>
              </a:spcAft>
              <a:buClr>
                <a:schemeClr val="dk1"/>
              </a:buClr>
              <a:buSzPts val="1400"/>
              <a:buChar char="-"/>
            </a:pPr>
            <a:r>
              <a:rPr lang="en-US"/>
              <a:t>Could also have its own dedicated CA from EJBCA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5"/>
          <p:cNvSpPr txBox="1"/>
          <p:nvPr>
            <p:ph idx="1" type="body"/>
          </p:nvPr>
        </p:nvSpPr>
        <p:spPr>
          <a:xfrm>
            <a:off x="5703885" y="1125538"/>
            <a:ext cx="611771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dk2"/>
              </a:buClr>
              <a:buSzPct val="100000"/>
              <a:buNone/>
            </a:pPr>
            <a:r>
              <a:t/>
            </a:r>
            <a:endParaRPr/>
          </a:p>
        </p:txBody>
      </p:sp>
      <p:sp>
        <p:nvSpPr>
          <p:cNvPr id="675" name="Google Shape;675;p35"/>
          <p:cNvSpPr txBox="1"/>
          <p:nvPr>
            <p:ph idx="2" type="body"/>
          </p:nvPr>
        </p:nvSpPr>
        <p:spPr>
          <a:xfrm>
            <a:off x="5703868" y="2918564"/>
            <a:ext cx="6116657" cy="3318724"/>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2"/>
              </a:buClr>
              <a:buSzPts val="1400"/>
              <a:buChar char="-"/>
            </a:pPr>
            <a:r>
              <a:rPr lang="en-US"/>
              <a:t>Backup</a:t>
            </a:r>
            <a:endParaRPr/>
          </a:p>
          <a:p>
            <a:pPr indent="-228600" lvl="1" marL="685800" rtl="0" algn="l">
              <a:lnSpc>
                <a:spcPct val="120000"/>
              </a:lnSpc>
              <a:spcBef>
                <a:spcPts val="500"/>
              </a:spcBef>
              <a:spcAft>
                <a:spcPts val="0"/>
              </a:spcAft>
              <a:buClr>
                <a:schemeClr val="dk2"/>
              </a:buClr>
              <a:buSzPts val="1400"/>
              <a:buChar char="-"/>
            </a:pPr>
            <a:r>
              <a:rPr lang="en-US"/>
              <a:t>PostgreSQL database</a:t>
            </a:r>
            <a:endParaRPr/>
          </a:p>
          <a:p>
            <a:pPr indent="-228600" lvl="2" marL="1143000" rtl="0" algn="l">
              <a:lnSpc>
                <a:spcPct val="120000"/>
              </a:lnSpc>
              <a:spcBef>
                <a:spcPts val="500"/>
              </a:spcBef>
              <a:spcAft>
                <a:spcPts val="0"/>
              </a:spcAft>
              <a:buClr>
                <a:schemeClr val="dk2"/>
              </a:buClr>
              <a:buSzPts val="1400"/>
              <a:buChar char="-"/>
            </a:pPr>
            <a:r>
              <a:rPr lang="en-US"/>
              <a:t>PostgreSQL should be put into backup mode when creating snapshot-based backups</a:t>
            </a:r>
            <a:endParaRPr/>
          </a:p>
          <a:p>
            <a:pPr indent="-228600" lvl="1" marL="685800" rtl="0" algn="l">
              <a:lnSpc>
                <a:spcPct val="120000"/>
              </a:lnSpc>
              <a:spcBef>
                <a:spcPts val="500"/>
              </a:spcBef>
              <a:spcAft>
                <a:spcPts val="0"/>
              </a:spcAft>
              <a:buClr>
                <a:schemeClr val="dk2"/>
              </a:buClr>
              <a:buSzPts val="1400"/>
              <a:buChar char="-"/>
            </a:pPr>
            <a:r>
              <a:rPr lang="en-US"/>
              <a:t>Containers are stateless, no need to backup</a:t>
            </a:r>
            <a:endParaRPr/>
          </a:p>
          <a:p>
            <a:pPr indent="-285750" lvl="0" marL="285750" rtl="0" algn="l">
              <a:lnSpc>
                <a:spcPct val="120000"/>
              </a:lnSpc>
              <a:spcBef>
                <a:spcPts val="500"/>
              </a:spcBef>
              <a:spcAft>
                <a:spcPts val="0"/>
              </a:spcAft>
              <a:buClr>
                <a:schemeClr val="dk2"/>
              </a:buClr>
              <a:buSzPts val="1400"/>
              <a:buChar char="-"/>
            </a:pPr>
            <a:r>
              <a:rPr lang="en-US"/>
              <a:t>Restore</a:t>
            </a:r>
            <a:endParaRPr/>
          </a:p>
          <a:p>
            <a:pPr indent="-228600" lvl="1" marL="685800" rtl="0" algn="l">
              <a:lnSpc>
                <a:spcPct val="120000"/>
              </a:lnSpc>
              <a:spcBef>
                <a:spcPts val="500"/>
              </a:spcBef>
              <a:spcAft>
                <a:spcPts val="0"/>
              </a:spcAft>
              <a:buClr>
                <a:schemeClr val="dk2"/>
              </a:buClr>
              <a:buSzPts val="1400"/>
              <a:buChar char="-"/>
            </a:pPr>
            <a:r>
              <a:rPr lang="en-US"/>
              <a:t>Restore database</a:t>
            </a:r>
            <a:endParaRPr/>
          </a:p>
          <a:p>
            <a:pPr indent="-228600" lvl="1" marL="685800" rtl="0" algn="l">
              <a:lnSpc>
                <a:spcPct val="120000"/>
              </a:lnSpc>
              <a:spcBef>
                <a:spcPts val="500"/>
              </a:spcBef>
              <a:spcAft>
                <a:spcPts val="0"/>
              </a:spcAft>
              <a:buClr>
                <a:schemeClr val="dk2"/>
              </a:buClr>
              <a:buSzPts val="1400"/>
              <a:buChar char="-"/>
            </a:pPr>
            <a:r>
              <a:rPr lang="en-US"/>
              <a:t>Deploy containers with ansible playbook</a:t>
            </a:r>
            <a:endParaRPr/>
          </a:p>
          <a:p>
            <a:pPr indent="-285750" lvl="0" marL="285750" rtl="0" algn="l">
              <a:lnSpc>
                <a:spcPct val="120000"/>
              </a:lnSpc>
              <a:spcBef>
                <a:spcPts val="500"/>
              </a:spcBef>
              <a:spcAft>
                <a:spcPts val="0"/>
              </a:spcAft>
              <a:buClr>
                <a:schemeClr val="dk2"/>
              </a:buClr>
              <a:buSzPts val="1400"/>
              <a:buChar char="-"/>
            </a:pPr>
            <a:r>
              <a:rPr lang="en-US"/>
              <a:t>Site failover should be considered as an alternative to restore</a:t>
            </a:r>
            <a:endParaRPr/>
          </a:p>
          <a:p>
            <a:pPr indent="-228600" lvl="1" marL="685800" rtl="0" algn="l">
              <a:lnSpc>
                <a:spcPct val="120000"/>
              </a:lnSpc>
              <a:spcBef>
                <a:spcPts val="500"/>
              </a:spcBef>
              <a:spcAft>
                <a:spcPts val="0"/>
              </a:spcAft>
              <a:buClr>
                <a:schemeClr val="dk2"/>
              </a:buClr>
              <a:buSzPts val="1400"/>
              <a:buChar char="-"/>
            </a:pPr>
            <a:r>
              <a:rPr lang="en-US"/>
              <a:t>Repmgr used for replication management</a:t>
            </a:r>
            <a:endParaRPr/>
          </a:p>
        </p:txBody>
      </p:sp>
      <p:pic>
        <p:nvPicPr>
          <p:cNvPr descr="Tomato sauce in jars" id="676" name="Google Shape;676;p35"/>
          <p:cNvPicPr preferRelativeResize="0"/>
          <p:nvPr>
            <p:ph idx="3" type="pic"/>
          </p:nvPr>
        </p:nvPicPr>
        <p:blipFill rotWithShape="1">
          <a:blip r:embed="rId3">
            <a:alphaModFix/>
          </a:blip>
          <a:srcRect b="0" l="23515" r="23514" t="0"/>
          <a:stretch/>
        </p:blipFill>
        <p:spPr>
          <a:xfrm>
            <a:off x="0" y="0"/>
            <a:ext cx="5448300" cy="6857553"/>
          </a:xfrm>
          <a:prstGeom prst="rect">
            <a:avLst/>
          </a:prstGeom>
          <a:solidFill>
            <a:srgbClr val="FAFAF9"/>
          </a:solidFill>
          <a:ln>
            <a:noFill/>
          </a:ln>
        </p:spPr>
      </p:pic>
      <p:sp>
        <p:nvSpPr>
          <p:cNvPr id="677" name="Google Shape;677;p35"/>
          <p:cNvSpPr txBox="1"/>
          <p:nvPr>
            <p:ph type="title"/>
          </p:nvPr>
        </p:nvSpPr>
        <p:spPr>
          <a:xfrm>
            <a:off x="5703868" y="1520825"/>
            <a:ext cx="6116657" cy="1397739"/>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39285"/>
              <a:buFont typeface="Arial"/>
              <a:buNone/>
            </a:pPr>
            <a:r>
              <a:rPr lang="en-US"/>
              <a:t>TSA - backup and restore</a:t>
            </a:r>
            <a:endParaRPr/>
          </a:p>
        </p:txBody>
      </p:sp>
      <p:sp>
        <p:nvSpPr>
          <p:cNvPr id="678" name="Google Shape;678;p35"/>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6"/>
          <p:cNvSpPr txBox="1"/>
          <p:nvPr>
            <p:ph idx="1" type="body"/>
          </p:nvPr>
        </p:nvSpPr>
        <p:spPr>
          <a:xfrm>
            <a:off x="5703868" y="1125538"/>
            <a:ext cx="611665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dk2"/>
              </a:buClr>
              <a:buSzPct val="100000"/>
              <a:buNone/>
            </a:pPr>
            <a:r>
              <a:t/>
            </a:r>
            <a:endParaRPr/>
          </a:p>
        </p:txBody>
      </p:sp>
      <p:sp>
        <p:nvSpPr>
          <p:cNvPr id="684" name="Google Shape;684;p36"/>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2"/>
              </a:buClr>
              <a:buSzPts val="1400"/>
              <a:buChar char="-"/>
            </a:pPr>
            <a:r>
              <a:rPr lang="en-US"/>
              <a:t>TSA certificate replacement</a:t>
            </a:r>
            <a:endParaRPr/>
          </a:p>
          <a:p>
            <a:pPr indent="-285750" lvl="0" marL="285750" rtl="0" algn="l">
              <a:lnSpc>
                <a:spcPct val="120000"/>
              </a:lnSpc>
              <a:spcBef>
                <a:spcPts val="500"/>
              </a:spcBef>
              <a:spcAft>
                <a:spcPts val="0"/>
              </a:spcAft>
              <a:buClr>
                <a:schemeClr val="dk2"/>
              </a:buClr>
              <a:buSzPts val="1400"/>
              <a:buChar char="-"/>
            </a:pPr>
            <a:r>
              <a:rPr lang="en-US"/>
              <a:t>Software upgrade</a:t>
            </a:r>
            <a:endParaRPr/>
          </a:p>
          <a:p>
            <a:pPr indent="-228600" lvl="1" marL="685800" rtl="0" algn="l">
              <a:lnSpc>
                <a:spcPct val="120000"/>
              </a:lnSpc>
              <a:spcBef>
                <a:spcPts val="500"/>
              </a:spcBef>
              <a:spcAft>
                <a:spcPts val="0"/>
              </a:spcAft>
              <a:buClr>
                <a:schemeClr val="dk2"/>
              </a:buClr>
              <a:buSzPts val="1400"/>
              <a:buChar char="-"/>
            </a:pPr>
            <a:r>
              <a:rPr lang="en-US"/>
              <a:t>Change version in playbook</a:t>
            </a:r>
            <a:endParaRPr/>
          </a:p>
          <a:p>
            <a:pPr indent="-228600" lvl="1" marL="685800" rtl="0" algn="l">
              <a:lnSpc>
                <a:spcPct val="120000"/>
              </a:lnSpc>
              <a:spcBef>
                <a:spcPts val="500"/>
              </a:spcBef>
              <a:spcAft>
                <a:spcPts val="0"/>
              </a:spcAft>
              <a:buClr>
                <a:schemeClr val="dk2"/>
              </a:buClr>
              <a:buSzPts val="1400"/>
              <a:buChar char="-"/>
            </a:pPr>
            <a:r>
              <a:rPr lang="en-US"/>
              <a:t>Apply playbook</a:t>
            </a:r>
            <a:endParaRPr/>
          </a:p>
          <a:p>
            <a:pPr indent="-196850" lvl="0" marL="285750" rtl="0" algn="l">
              <a:lnSpc>
                <a:spcPct val="120000"/>
              </a:lnSpc>
              <a:spcBef>
                <a:spcPts val="500"/>
              </a:spcBef>
              <a:spcAft>
                <a:spcPts val="0"/>
              </a:spcAft>
              <a:buClr>
                <a:schemeClr val="dk1"/>
              </a:buClr>
              <a:buSzPts val="1400"/>
              <a:buNone/>
            </a:pPr>
            <a:r>
              <a:t/>
            </a:r>
            <a:endParaRPr/>
          </a:p>
        </p:txBody>
      </p:sp>
      <p:sp>
        <p:nvSpPr>
          <p:cNvPr id="685" name="Google Shape;685;p36"/>
          <p:cNvSpPr txBox="1"/>
          <p:nvPr>
            <p:ph type="title"/>
          </p:nvPr>
        </p:nvSpPr>
        <p:spPr>
          <a:xfrm>
            <a:off x="5703868" y="1519200"/>
            <a:ext cx="6116658" cy="685838"/>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39285"/>
              <a:buFont typeface="Arial"/>
              <a:buNone/>
            </a:pPr>
            <a:r>
              <a:rPr lang="en-US"/>
              <a:t>TSA - maintenance</a:t>
            </a:r>
            <a:endParaRPr/>
          </a:p>
        </p:txBody>
      </p:sp>
      <p:pic>
        <p:nvPicPr>
          <p:cNvPr descr="Cleaning items put in grey plastic jar" id="686" name="Google Shape;686;p36"/>
          <p:cNvPicPr preferRelativeResize="0"/>
          <p:nvPr>
            <p:ph idx="3" type="pic"/>
          </p:nvPr>
        </p:nvPicPr>
        <p:blipFill rotWithShape="1">
          <a:blip r:embed="rId3">
            <a:alphaModFix/>
          </a:blip>
          <a:srcRect b="0" l="24465" r="24465" t="0"/>
          <a:stretch/>
        </p:blipFill>
        <p:spPr>
          <a:xfrm>
            <a:off x="0" y="0"/>
            <a:ext cx="5448300" cy="6857553"/>
          </a:xfrm>
          <a:prstGeom prst="rect">
            <a:avLst/>
          </a:prstGeom>
          <a:solidFill>
            <a:srgbClr val="FAFAF9"/>
          </a:solidFill>
          <a:ln>
            <a:noFill/>
          </a:ln>
        </p:spPr>
      </p:pic>
      <p:sp>
        <p:nvSpPr>
          <p:cNvPr id="687" name="Google Shape;687;p36"/>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37"/>
          <p:cNvSpPr txBox="1"/>
          <p:nvPr>
            <p:ph idx="1" type="body"/>
          </p:nvPr>
        </p:nvSpPr>
        <p:spPr>
          <a:xfrm>
            <a:off x="5703868" y="1125538"/>
            <a:ext cx="6116658"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dk2"/>
              </a:buClr>
              <a:buSzPct val="100000"/>
              <a:buNone/>
            </a:pPr>
            <a:r>
              <a:t/>
            </a:r>
            <a:endParaRPr/>
          </a:p>
        </p:txBody>
      </p:sp>
      <p:sp>
        <p:nvSpPr>
          <p:cNvPr id="693" name="Google Shape;693;p37"/>
          <p:cNvSpPr txBox="1"/>
          <p:nvPr>
            <p:ph idx="2" type="body"/>
          </p:nvPr>
        </p:nvSpPr>
        <p:spPr>
          <a:xfrm>
            <a:off x="5703849" y="2780778"/>
            <a:ext cx="6115597" cy="345651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2"/>
              </a:buClr>
              <a:buSzPts val="1400"/>
              <a:buChar char="-"/>
            </a:pPr>
            <a:r>
              <a:rPr lang="en-US"/>
              <a:t>Monitor with tsget/openssl</a:t>
            </a:r>
            <a:endParaRPr/>
          </a:p>
          <a:p>
            <a:pPr indent="-228600" lvl="1" marL="685800" rtl="0" algn="l">
              <a:lnSpc>
                <a:spcPct val="120000"/>
              </a:lnSpc>
              <a:spcBef>
                <a:spcPts val="500"/>
              </a:spcBef>
              <a:spcAft>
                <a:spcPts val="0"/>
              </a:spcAft>
              <a:buClr>
                <a:schemeClr val="dk2"/>
              </a:buClr>
              <a:buSzPts val="1400"/>
              <a:buChar char="-"/>
            </a:pPr>
            <a:r>
              <a:rPr lang="en-US"/>
              <a:t>See pki/tests directory in TKM repository</a:t>
            </a:r>
            <a:endParaRPr/>
          </a:p>
          <a:p>
            <a:pPr indent="-285750" lvl="0" marL="285750" rtl="0" algn="l">
              <a:lnSpc>
                <a:spcPct val="120000"/>
              </a:lnSpc>
              <a:spcBef>
                <a:spcPts val="500"/>
              </a:spcBef>
              <a:spcAft>
                <a:spcPts val="0"/>
              </a:spcAft>
              <a:buClr>
                <a:schemeClr val="dk2"/>
              </a:buClr>
              <a:buSzPts val="1400"/>
              <a:buChar char="-"/>
            </a:pPr>
            <a:r>
              <a:rPr lang="en-US"/>
              <a:t>Deploy test environment in HA mode</a:t>
            </a:r>
            <a:endParaRPr/>
          </a:p>
          <a:p>
            <a:pPr indent="-228600" lvl="1" marL="685800" rtl="0" algn="l">
              <a:lnSpc>
                <a:spcPct val="120000"/>
              </a:lnSpc>
              <a:spcBef>
                <a:spcPts val="500"/>
              </a:spcBef>
              <a:spcAft>
                <a:spcPts val="0"/>
              </a:spcAft>
              <a:buClr>
                <a:schemeClr val="dk2"/>
              </a:buClr>
              <a:buSzPts val="1400"/>
              <a:buChar char="-"/>
            </a:pPr>
            <a:r>
              <a:rPr lang="en-US"/>
              <a:t>Test should be considered as production</a:t>
            </a:r>
            <a:endParaRPr/>
          </a:p>
          <a:p>
            <a:pPr indent="-285750" lvl="0" marL="285750" rtl="0" algn="l">
              <a:lnSpc>
                <a:spcPct val="120000"/>
              </a:lnSpc>
              <a:spcBef>
                <a:spcPts val="500"/>
              </a:spcBef>
              <a:spcAft>
                <a:spcPts val="0"/>
              </a:spcAft>
              <a:buClr>
                <a:schemeClr val="dk2"/>
              </a:buClr>
              <a:buSzPts val="1400"/>
              <a:buChar char="-"/>
            </a:pPr>
            <a:r>
              <a:rPr lang="en-US"/>
              <a:t>Create a development environment for internal testing</a:t>
            </a:r>
            <a:endParaRPr/>
          </a:p>
          <a:p>
            <a:pPr indent="-285750" lvl="0" marL="285750" rtl="0" algn="l">
              <a:lnSpc>
                <a:spcPct val="120000"/>
              </a:lnSpc>
              <a:spcBef>
                <a:spcPts val="500"/>
              </a:spcBef>
              <a:spcAft>
                <a:spcPts val="0"/>
              </a:spcAft>
              <a:buClr>
                <a:schemeClr val="dk2"/>
              </a:buClr>
              <a:buSzPts val="1400"/>
              <a:buChar char="-"/>
            </a:pPr>
            <a:r>
              <a:rPr lang="en-US"/>
              <a:t>Purchase HSMs for test environment</a:t>
            </a:r>
            <a:endParaRPr/>
          </a:p>
          <a:p>
            <a:pPr indent="-285750" lvl="0" marL="285750" rtl="0" algn="l">
              <a:lnSpc>
                <a:spcPct val="120000"/>
              </a:lnSpc>
              <a:spcBef>
                <a:spcPts val="500"/>
              </a:spcBef>
              <a:spcAft>
                <a:spcPts val="0"/>
              </a:spcAft>
              <a:buClr>
                <a:schemeClr val="dk2"/>
              </a:buClr>
              <a:buSzPts val="1400"/>
              <a:buChar char="-"/>
            </a:pPr>
            <a:r>
              <a:rPr lang="en-US"/>
              <a:t>Collect logs with log collector and store them on log server</a:t>
            </a:r>
            <a:endParaRPr/>
          </a:p>
          <a:p>
            <a:pPr indent="-196850" lvl="0" marL="285750" rtl="0" algn="l">
              <a:lnSpc>
                <a:spcPct val="120000"/>
              </a:lnSpc>
              <a:spcBef>
                <a:spcPts val="500"/>
              </a:spcBef>
              <a:spcAft>
                <a:spcPts val="0"/>
              </a:spcAft>
              <a:buClr>
                <a:schemeClr val="dk1"/>
              </a:buClr>
              <a:buSzPts val="1400"/>
              <a:buNone/>
            </a:pPr>
            <a:r>
              <a:t/>
            </a:r>
            <a:endParaRPr/>
          </a:p>
        </p:txBody>
      </p:sp>
      <p:sp>
        <p:nvSpPr>
          <p:cNvPr id="694" name="Google Shape;694;p37"/>
          <p:cNvSpPr txBox="1"/>
          <p:nvPr>
            <p:ph type="title"/>
          </p:nvPr>
        </p:nvSpPr>
        <p:spPr>
          <a:xfrm>
            <a:off x="5703868" y="1519200"/>
            <a:ext cx="6116658" cy="685838"/>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39285"/>
              <a:buFont typeface="Arial"/>
              <a:buNone/>
            </a:pPr>
            <a:r>
              <a:rPr lang="en-US"/>
              <a:t>TSA - recommendations and considerations</a:t>
            </a:r>
            <a:endParaRPr/>
          </a:p>
        </p:txBody>
      </p:sp>
      <p:pic>
        <p:nvPicPr>
          <p:cNvPr descr="Stethoscope with cable making heart monitor shape" id="695" name="Google Shape;695;p37"/>
          <p:cNvPicPr preferRelativeResize="0"/>
          <p:nvPr>
            <p:ph idx="3" type="pic"/>
          </p:nvPr>
        </p:nvPicPr>
        <p:blipFill rotWithShape="1">
          <a:blip r:embed="rId3">
            <a:alphaModFix/>
          </a:blip>
          <a:srcRect b="6" l="9061" r="39840" t="-7"/>
          <a:stretch/>
        </p:blipFill>
        <p:spPr>
          <a:xfrm>
            <a:off x="0" y="0"/>
            <a:ext cx="5448300" cy="6857553"/>
          </a:xfrm>
          <a:prstGeom prst="rect">
            <a:avLst/>
          </a:prstGeom>
          <a:solidFill>
            <a:srgbClr val="FAFAF9"/>
          </a:solidFill>
          <a:ln>
            <a:noFill/>
          </a:ln>
        </p:spPr>
      </p:pic>
      <p:sp>
        <p:nvSpPr>
          <p:cNvPr id="696" name="Google Shape;696;p37"/>
          <p:cNvSpPr txBox="1"/>
          <p:nvPr>
            <p:ph idx="4" type="body"/>
          </p:nvPr>
        </p:nvSpPr>
        <p:spPr>
          <a:xfrm>
            <a:off x="371475" y="379325"/>
            <a:ext cx="14761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8"/>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1200"/>
              <a:buNone/>
            </a:pPr>
            <a:r>
              <a:t/>
            </a:r>
            <a:endParaRPr/>
          </a:p>
        </p:txBody>
      </p:sp>
      <p:sp>
        <p:nvSpPr>
          <p:cNvPr id="702" name="Google Shape;702;p38"/>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6500"/>
              <a:buFont typeface="Arial"/>
              <a:buNone/>
            </a:pPr>
            <a:r>
              <a:rPr lang="en-US"/>
              <a:t>Root Key Ceremony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9"/>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b="1" lang="en-US" sz="2000"/>
              <a:t>Computational trust </a:t>
            </a:r>
            <a:r>
              <a:rPr lang="en-US" sz="2000"/>
              <a:t>is the generation of trusted authorities or user trust through cryptography. </a:t>
            </a:r>
            <a:endParaRPr/>
          </a:p>
          <a:p>
            <a:pPr indent="-285750" lvl="0" marL="285750" rtl="0" algn="l">
              <a:lnSpc>
                <a:spcPct val="120000"/>
              </a:lnSpc>
              <a:spcBef>
                <a:spcPts val="500"/>
              </a:spcBef>
              <a:spcAft>
                <a:spcPts val="0"/>
              </a:spcAft>
              <a:buClr>
                <a:schemeClr val="accent1"/>
              </a:buClr>
              <a:buSzPts val="2000"/>
              <a:buChar char="•"/>
            </a:pPr>
            <a:r>
              <a:rPr lang="en-US" sz="2000"/>
              <a:t>In centralized systems, security is typically based on the authenticated identity of external parties, using </a:t>
            </a:r>
            <a:r>
              <a:rPr b="1" lang="en-US" sz="2000"/>
              <a:t>Public Key Infrastructure (PKI).</a:t>
            </a:r>
            <a:endParaRPr/>
          </a:p>
          <a:p>
            <a:pPr indent="-285750" lvl="0" marL="285750" rtl="0" algn="l">
              <a:lnSpc>
                <a:spcPct val="120000"/>
              </a:lnSpc>
              <a:spcBef>
                <a:spcPts val="500"/>
              </a:spcBef>
              <a:spcAft>
                <a:spcPts val="0"/>
              </a:spcAft>
              <a:buClr>
                <a:schemeClr val="accent1"/>
              </a:buClr>
              <a:buSzPts val="2000"/>
              <a:buChar char="•"/>
            </a:pPr>
            <a:r>
              <a:rPr b="1" lang="en-US" sz="2000"/>
              <a:t>PKI</a:t>
            </a:r>
            <a:r>
              <a:rPr lang="en-US" sz="2000"/>
              <a:t> - a structure of hardware, software, people, processes, and policies that employ digital signature technology to facilitate a verifiable association between the public component of an asymmetric public key pair with a specific subscriber that possesses the corresponding private key</a:t>
            </a:r>
            <a:endParaRPr/>
          </a:p>
        </p:txBody>
      </p:sp>
      <p:sp>
        <p:nvSpPr>
          <p:cNvPr id="708" name="Google Shape;708;p39"/>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Computational Trust and PKI</a:t>
            </a:r>
            <a:endParaRPr/>
          </a:p>
        </p:txBody>
      </p:sp>
      <p:sp>
        <p:nvSpPr>
          <p:cNvPr id="709" name="Google Shape;709;p3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0"/>
          <p:cNvSpPr txBox="1"/>
          <p:nvPr>
            <p:ph idx="1" type="body"/>
          </p:nvPr>
        </p:nvSpPr>
        <p:spPr>
          <a:xfrm>
            <a:off x="371475" y="1704669"/>
            <a:ext cx="11449050" cy="453262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b="1" lang="en-US" sz="2000"/>
              <a:t>Certificate chaining </a:t>
            </a:r>
            <a:r>
              <a:rPr lang="en-US" sz="2000"/>
              <a:t>- verification of each certificate by means of another certificate, creating a chain of certificates that ends with the root certificate; a method to establish trust through a hierarchical structure of digital certificates.</a:t>
            </a:r>
            <a:endParaRPr/>
          </a:p>
          <a:p>
            <a:pPr indent="-158750" lvl="0" marL="285750" rtl="0" algn="l">
              <a:lnSpc>
                <a:spcPct val="120000"/>
              </a:lnSpc>
              <a:spcBef>
                <a:spcPts val="500"/>
              </a:spcBef>
              <a:spcAft>
                <a:spcPts val="0"/>
              </a:spcAft>
              <a:buClr>
                <a:schemeClr val="accent1"/>
              </a:buClr>
              <a:buSzPts val="2000"/>
              <a:buNone/>
            </a:pPr>
            <a:r>
              <a:t/>
            </a:r>
            <a:endParaRPr b="1" sz="2000"/>
          </a:p>
        </p:txBody>
      </p:sp>
      <p:sp>
        <p:nvSpPr>
          <p:cNvPr id="716" name="Google Shape;716;p40"/>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Chain of Trust aka Certificate Chaining</a:t>
            </a:r>
            <a:endParaRPr/>
          </a:p>
        </p:txBody>
      </p:sp>
      <p:sp>
        <p:nvSpPr>
          <p:cNvPr id="717" name="Google Shape;717;p4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A diagram of a certificate chain&#10;&#10;Description automatically generated" id="718" name="Google Shape;718;p40"/>
          <p:cNvPicPr preferRelativeResize="0"/>
          <p:nvPr/>
        </p:nvPicPr>
        <p:blipFill rotWithShape="1">
          <a:blip r:embed="rId3">
            <a:alphaModFix/>
          </a:blip>
          <a:srcRect b="0" l="0" r="0" t="0"/>
          <a:stretch/>
        </p:blipFill>
        <p:spPr>
          <a:xfrm>
            <a:off x="2879982" y="3153569"/>
            <a:ext cx="5391366" cy="3175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
          <p:cNvSpPr txBox="1"/>
          <p:nvPr>
            <p:ph idx="1" type="body"/>
          </p:nvPr>
        </p:nvSpPr>
        <p:spPr>
          <a:xfrm>
            <a:off x="371476" y="1125538"/>
            <a:ext cx="3560782"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323" name="Google Shape;323;p5"/>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rPr lang="en-US"/>
              <a:t>Image from https://bitpanda-academy.imgix.net/450037a5-144d-44ef-9db1-7fe7ce1f433d/bitpanda-academy-expert-20-what-is-asymmetric-encryption-infographic.png?auto=compress%2Cformat&amp;fit=min&amp;fm=jpg&amp;q=80&amp;w=2100</a:t>
            </a:r>
            <a:endParaRPr/>
          </a:p>
        </p:txBody>
      </p:sp>
      <p:sp>
        <p:nvSpPr>
          <p:cNvPr id="324" name="Google Shape;324;p5"/>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p>
            <a:pPr indent="-196850" lvl="0" marL="285750" rtl="0" algn="l">
              <a:lnSpc>
                <a:spcPct val="120000"/>
              </a:lnSpc>
              <a:spcBef>
                <a:spcPts val="0"/>
              </a:spcBef>
              <a:spcAft>
                <a:spcPts val="0"/>
              </a:spcAft>
              <a:buClr>
                <a:schemeClr val="dk1"/>
              </a:buClr>
              <a:buSzPts val="1400"/>
              <a:buNone/>
            </a:pPr>
            <a:r>
              <a:rPr lang="en-US" sz="1000">
                <a:solidFill>
                  <a:srgbClr val="5D5D66"/>
                </a:solidFill>
              </a:rPr>
              <a:t>Always a pair of keys for a subject</a:t>
            </a:r>
            <a:endParaRPr/>
          </a:p>
        </p:txBody>
      </p:sp>
      <p:sp>
        <p:nvSpPr>
          <p:cNvPr id="325" name="Google Shape;325;p5"/>
          <p:cNvSpPr txBox="1"/>
          <p:nvPr>
            <p:ph type="title"/>
          </p:nvPr>
        </p:nvSpPr>
        <p:spPr>
          <a:xfrm>
            <a:off x="371476" y="1520825"/>
            <a:ext cx="3560782" cy="131935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Asymmetric Key Generation </a:t>
            </a:r>
            <a:endParaRPr/>
          </a:p>
        </p:txBody>
      </p:sp>
      <p:sp>
        <p:nvSpPr>
          <p:cNvPr id="326" name="Google Shape;326;p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327" name="Google Shape;327;p5"/>
          <p:cNvPicPr preferRelativeResize="0"/>
          <p:nvPr/>
        </p:nvPicPr>
        <p:blipFill>
          <a:blip r:embed="rId3">
            <a:alphaModFix/>
          </a:blip>
          <a:stretch>
            <a:fillRect/>
          </a:stretch>
        </p:blipFill>
        <p:spPr>
          <a:xfrm>
            <a:off x="4084658" y="746902"/>
            <a:ext cx="7758833" cy="53379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1"/>
          <p:cNvSpPr txBox="1"/>
          <p:nvPr>
            <p:ph idx="1" type="body"/>
          </p:nvPr>
        </p:nvSpPr>
        <p:spPr>
          <a:xfrm>
            <a:off x="371476" y="2043403"/>
            <a:ext cx="10790510" cy="4184402"/>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b="1" lang="en-US" sz="2000"/>
              <a:t>Root of trust </a:t>
            </a:r>
            <a:r>
              <a:rPr lang="en-US" sz="2000"/>
              <a:t>- component that needs to always behave in the expected manner because its misbehavior cannot be detected</a:t>
            </a:r>
            <a:endParaRPr/>
          </a:p>
          <a:p>
            <a:pPr indent="-285750" lvl="0" marL="285750" rtl="0" algn="l">
              <a:lnSpc>
                <a:spcPct val="120000"/>
              </a:lnSpc>
              <a:spcBef>
                <a:spcPts val="500"/>
              </a:spcBef>
              <a:spcAft>
                <a:spcPts val="0"/>
              </a:spcAft>
              <a:buClr>
                <a:schemeClr val="accent1"/>
              </a:buClr>
              <a:buSzPts val="2000"/>
              <a:buChar char="•"/>
            </a:pPr>
            <a:r>
              <a:rPr b="1" lang="en-US" sz="2000"/>
              <a:t>Root certificate </a:t>
            </a:r>
            <a:r>
              <a:rPr lang="en-US" sz="2000"/>
              <a:t>- self-signed certificate at the top of the PKI hierarchy</a:t>
            </a:r>
            <a:endParaRPr/>
          </a:p>
          <a:p>
            <a:pPr indent="-158750" lvl="0" marL="285750" rtl="0" algn="l">
              <a:lnSpc>
                <a:spcPct val="120000"/>
              </a:lnSpc>
              <a:spcBef>
                <a:spcPts val="500"/>
              </a:spcBef>
              <a:spcAft>
                <a:spcPts val="0"/>
              </a:spcAft>
              <a:buClr>
                <a:schemeClr val="accent1"/>
              </a:buClr>
              <a:buSzPts val="2000"/>
              <a:buNone/>
            </a:pPr>
            <a:r>
              <a:t/>
            </a:r>
            <a:endParaRPr b="1" sz="2000"/>
          </a:p>
        </p:txBody>
      </p:sp>
      <p:sp>
        <p:nvSpPr>
          <p:cNvPr id="725" name="Google Shape;725;p41"/>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Root Certificate</a:t>
            </a:r>
            <a:endParaRPr/>
          </a:p>
        </p:txBody>
      </p:sp>
      <p:sp>
        <p:nvSpPr>
          <p:cNvPr id="726" name="Google Shape;726;p4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2"/>
          <p:cNvSpPr txBox="1"/>
          <p:nvPr>
            <p:ph idx="1" type="body"/>
          </p:nvPr>
        </p:nvSpPr>
        <p:spPr>
          <a:xfrm>
            <a:off x="371475" y="2175641"/>
            <a:ext cx="11449050" cy="406164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b="1" lang="en-US" sz="2000"/>
              <a:t>Root Key Ceremony </a:t>
            </a:r>
            <a:r>
              <a:rPr lang="en-US" sz="2000"/>
              <a:t>- a procedure where a unique pair of public and private root keys are generated and self-signed</a:t>
            </a:r>
            <a:endParaRPr/>
          </a:p>
          <a:p>
            <a:pPr indent="-285750" lvl="0" marL="285750" rtl="0" algn="l">
              <a:lnSpc>
                <a:spcPct val="120000"/>
              </a:lnSpc>
              <a:spcBef>
                <a:spcPts val="500"/>
              </a:spcBef>
              <a:spcAft>
                <a:spcPts val="0"/>
              </a:spcAft>
              <a:buClr>
                <a:schemeClr val="accent1"/>
              </a:buClr>
              <a:buSzPts val="2000"/>
              <a:buChar char="•"/>
            </a:pPr>
            <a:r>
              <a:rPr lang="en-US" sz="2000"/>
              <a:t>The ceremony must ensure the trustworthiness of root keys through predefined step-by-step activities, personnel supervision, audit logs and a secure physical and technical environment. </a:t>
            </a:r>
            <a:endParaRPr/>
          </a:p>
          <a:p>
            <a:pPr indent="-285750" lvl="0" marL="285750" rtl="0" algn="l">
              <a:lnSpc>
                <a:spcPct val="120000"/>
              </a:lnSpc>
              <a:spcBef>
                <a:spcPts val="500"/>
              </a:spcBef>
              <a:spcAft>
                <a:spcPts val="0"/>
              </a:spcAft>
              <a:buClr>
                <a:schemeClr val="accent1"/>
              </a:buClr>
              <a:buSzPts val="2000"/>
              <a:buChar char="•"/>
            </a:pPr>
            <a:r>
              <a:rPr lang="en-US" sz="2000"/>
              <a:t>This procedure takes place as a scripted meeting where individuals with specific roles carry out predefined tasks under the witness of all other participants.</a:t>
            </a:r>
            <a:endParaRPr/>
          </a:p>
        </p:txBody>
      </p:sp>
      <p:sp>
        <p:nvSpPr>
          <p:cNvPr id="733" name="Google Shape;733;p42"/>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Root Key Ceremony</a:t>
            </a:r>
            <a:endParaRPr/>
          </a:p>
        </p:txBody>
      </p:sp>
      <p:sp>
        <p:nvSpPr>
          <p:cNvPr id="734" name="Google Shape;734;p4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43"/>
          <p:cNvSpPr txBox="1"/>
          <p:nvPr>
            <p:ph idx="1" type="body"/>
          </p:nvPr>
        </p:nvSpPr>
        <p:spPr>
          <a:xfrm>
            <a:off x="371475" y="2175641"/>
            <a:ext cx="11449050" cy="406164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lang="en-US" sz="2000"/>
              <a:t>1. Ceremony Administrator (CEA) steers and guides the ceremony.</a:t>
            </a:r>
            <a:endParaRPr/>
          </a:p>
          <a:p>
            <a:pPr indent="-285750" lvl="0" marL="285750" rtl="0" algn="l">
              <a:lnSpc>
                <a:spcPct val="120000"/>
              </a:lnSpc>
              <a:spcBef>
                <a:spcPts val="500"/>
              </a:spcBef>
              <a:spcAft>
                <a:spcPts val="0"/>
              </a:spcAft>
              <a:buClr>
                <a:schemeClr val="accent1"/>
              </a:buClr>
              <a:buSzPts val="2000"/>
              <a:buChar char="•"/>
            </a:pPr>
            <a:r>
              <a:rPr lang="en-US" sz="2000"/>
              <a:t>2. Participants follow the manuscript step-by-step, comparing the actions on the screen and the manuscript printout.</a:t>
            </a:r>
            <a:endParaRPr/>
          </a:p>
          <a:p>
            <a:pPr indent="-285750" lvl="0" marL="285750" rtl="0" algn="l">
              <a:lnSpc>
                <a:spcPct val="120000"/>
              </a:lnSpc>
              <a:spcBef>
                <a:spcPts val="500"/>
              </a:spcBef>
              <a:spcAft>
                <a:spcPts val="0"/>
              </a:spcAft>
              <a:buClr>
                <a:schemeClr val="accent1"/>
              </a:buClr>
              <a:buSzPts val="2000"/>
              <a:buChar char="•"/>
            </a:pPr>
            <a:r>
              <a:rPr lang="en-US" sz="2000"/>
              <a:t>3. The CEA reads each step of the manuscript aloud, and then the Security Administrator (SA) performs the described activity.</a:t>
            </a:r>
            <a:endParaRPr/>
          </a:p>
          <a:p>
            <a:pPr indent="-285750" lvl="0" marL="285750" rtl="0" algn="l">
              <a:lnSpc>
                <a:spcPct val="120000"/>
              </a:lnSpc>
              <a:spcBef>
                <a:spcPts val="500"/>
              </a:spcBef>
              <a:spcAft>
                <a:spcPts val="0"/>
              </a:spcAft>
              <a:buClr>
                <a:schemeClr val="accent1"/>
              </a:buClr>
              <a:buSzPts val="2000"/>
              <a:buChar char="•"/>
            </a:pPr>
            <a:r>
              <a:rPr lang="en-US" sz="2000"/>
              <a:t>4. At the beginning and the end of each step, the Primary Witness (PW) writes down the exact time on his/her copy of the printed manuscript.</a:t>
            </a:r>
            <a:endParaRPr/>
          </a:p>
        </p:txBody>
      </p:sp>
      <p:sp>
        <p:nvSpPr>
          <p:cNvPr id="741" name="Google Shape;741;p43"/>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Root Key Ceremony Rules 1/2</a:t>
            </a:r>
            <a:endParaRPr/>
          </a:p>
        </p:txBody>
      </p:sp>
      <p:sp>
        <p:nvSpPr>
          <p:cNvPr id="742" name="Google Shape;742;p4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44"/>
          <p:cNvSpPr txBox="1"/>
          <p:nvPr>
            <p:ph idx="1" type="body"/>
          </p:nvPr>
        </p:nvSpPr>
        <p:spPr>
          <a:xfrm>
            <a:off x="371475" y="2175641"/>
            <a:ext cx="11449050" cy="406164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lang="en-US" sz="2000"/>
              <a:t>5. During the ceremony, any participant may highlight possible issues or inaccuracies. In that case, participants agree on a resolution before proceeding. PW writes down the resolution or the fix on his/her copy of the manuscript printout and signs it (hand-written signature).</a:t>
            </a:r>
            <a:endParaRPr/>
          </a:p>
          <a:p>
            <a:pPr indent="-285750" lvl="0" marL="285750" rtl="0" algn="l">
              <a:lnSpc>
                <a:spcPct val="120000"/>
              </a:lnSpc>
              <a:spcBef>
                <a:spcPts val="500"/>
              </a:spcBef>
              <a:spcAft>
                <a:spcPts val="0"/>
              </a:spcAft>
              <a:buClr>
                <a:schemeClr val="accent1"/>
              </a:buClr>
              <a:buSzPts val="2000"/>
              <a:buChar char="•"/>
            </a:pPr>
            <a:r>
              <a:rPr lang="en-US" sz="2000"/>
              <a:t>6. In the case of incidents (unplanned events) that impede the continuation of the ceremony, CEA consults with participants and decides on the way forward. PW writes down the decision on his/her copy of the manuscript printout and signs it.</a:t>
            </a:r>
            <a:endParaRPr/>
          </a:p>
          <a:p>
            <a:pPr indent="-285750" lvl="0" marL="285750" rtl="0" algn="l">
              <a:lnSpc>
                <a:spcPct val="120000"/>
              </a:lnSpc>
              <a:spcBef>
                <a:spcPts val="500"/>
              </a:spcBef>
              <a:spcAft>
                <a:spcPts val="0"/>
              </a:spcAft>
              <a:buClr>
                <a:schemeClr val="accent1"/>
              </a:buClr>
              <a:buSzPts val="2000"/>
              <a:buChar char="•"/>
            </a:pPr>
            <a:r>
              <a:rPr lang="en-US" sz="2000"/>
              <a:t>7. Improvement suggestions may be communicated during the ceremony or any time afterward.</a:t>
            </a:r>
            <a:endParaRPr/>
          </a:p>
        </p:txBody>
      </p:sp>
      <p:sp>
        <p:nvSpPr>
          <p:cNvPr id="749" name="Google Shape;749;p44"/>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Root Key Ceremony Rules 2/2</a:t>
            </a:r>
            <a:endParaRPr/>
          </a:p>
        </p:txBody>
      </p:sp>
      <p:sp>
        <p:nvSpPr>
          <p:cNvPr id="750" name="Google Shape;750;p4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45"/>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Roles and Responsibilities 1/2</a:t>
            </a:r>
            <a:endParaRPr/>
          </a:p>
        </p:txBody>
      </p:sp>
      <p:sp>
        <p:nvSpPr>
          <p:cNvPr id="757" name="Google Shape;757;p4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758" name="Google Shape;758;p45"/>
          <p:cNvGraphicFramePr/>
          <p:nvPr/>
        </p:nvGraphicFramePr>
        <p:xfrm>
          <a:off x="1492250" y="1621448"/>
          <a:ext cx="3000000" cy="3000000"/>
        </p:xfrm>
        <a:graphic>
          <a:graphicData uri="http://schemas.openxmlformats.org/drawingml/2006/table">
            <a:tbl>
              <a:tblPr bandRow="1" firstCol="1" firstRow="1">
                <a:noFill/>
                <a:tableStyleId>{71A20664-A51B-44E5-8661-1603C6AE9E8F}</a:tableStyleId>
              </a:tblPr>
              <a:tblGrid>
                <a:gridCol w="2620800"/>
                <a:gridCol w="1698875"/>
                <a:gridCol w="5505300"/>
              </a:tblGrid>
              <a:tr h="550750">
                <a:tc>
                  <a:txBody>
                    <a:bodyPr/>
                    <a:lstStyle/>
                    <a:p>
                      <a:pPr indent="0" lvl="0" marL="0" marR="0" rtl="0" algn="l">
                        <a:lnSpc>
                          <a:spcPct val="115000"/>
                        </a:lnSpc>
                        <a:spcBef>
                          <a:spcPts val="0"/>
                        </a:spcBef>
                        <a:spcAft>
                          <a:spcPts val="0"/>
                        </a:spcAft>
                        <a:buNone/>
                      </a:pPr>
                      <a:r>
                        <a:rPr lang="en-US" sz="1600" u="none" cap="none" strike="noStrike"/>
                        <a:t>Role (number of persons)</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Abbreviation</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Responsibility</a:t>
                      </a:r>
                      <a:endParaRPr sz="2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600" u="none" cap="none" strike="noStrike"/>
                        <a:t>Ceremony Administrator (1)</a:t>
                      </a:r>
                      <a:endParaRPr b="0"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CEA</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An individual (internal staff member) who coordinates and guides the successful execution of the ceremony according to the ceremony manuscript</a:t>
                      </a:r>
                      <a:endParaRPr sz="2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600" u="none" cap="none" strike="noStrike"/>
                        <a:t>Security Administrator (1)</a:t>
                      </a:r>
                      <a:endParaRPr b="0"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SA</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An individual (internal staff member) who technically manages all activities on relevant systems (HSM, RFS, EJBCA server, etc.)</a:t>
                      </a:r>
                      <a:endParaRPr sz="2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600" u="none" cap="none" strike="noStrike"/>
                        <a:t>Principal Witness (1)</a:t>
                      </a:r>
                      <a:endParaRPr b="0"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PW</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An individual (internal staff member) who validates the dutiful following of the manuscript and documents the final manuscript on paper</a:t>
                      </a:r>
                      <a:endParaRPr sz="2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600" u="none" cap="none" strike="noStrike"/>
                        <a:t>Staff Witness (1)</a:t>
                      </a:r>
                      <a:endParaRPr b="0"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SW</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An individual who validates the dutiful following of the manuscript and takes evidence photos during the ceremony</a:t>
                      </a:r>
                      <a:endParaRPr sz="2400" u="none" cap="none" strike="noStrike">
                        <a:latin typeface="Arial"/>
                        <a:ea typeface="Arial"/>
                        <a:cs typeface="Arial"/>
                        <a:sym typeface="Arial"/>
                      </a:endParaRPr>
                    </a:p>
                  </a:txBody>
                  <a:tcPr marT="0" marB="0" marR="68575" marL="68575"/>
                </a:tc>
              </a:tr>
              <a:tr h="550750">
                <a:tc>
                  <a:txBody>
                    <a:bodyPr/>
                    <a:lstStyle/>
                    <a:p>
                      <a:pPr indent="0" lvl="0" marL="0" marR="0" rtl="0" algn="l">
                        <a:lnSpc>
                          <a:spcPct val="115000"/>
                        </a:lnSpc>
                        <a:spcBef>
                          <a:spcPts val="0"/>
                        </a:spcBef>
                        <a:spcAft>
                          <a:spcPts val="0"/>
                        </a:spcAft>
                        <a:buNone/>
                      </a:pPr>
                      <a:r>
                        <a:rPr b="0" lang="en-US" sz="1600" u="none" cap="none" strike="noStrike"/>
                        <a:t>Lawyer (1)</a:t>
                      </a:r>
                      <a:endParaRPr b="0"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LAW</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An external or internal lawyer who validates the dutiful following of the script</a:t>
                      </a:r>
                      <a:endParaRPr sz="2400" u="none" cap="none" strike="noStrike">
                        <a:latin typeface="Arial"/>
                        <a:ea typeface="Arial"/>
                        <a:cs typeface="Arial"/>
                        <a:sym typeface="Arial"/>
                      </a:endParaRPr>
                    </a:p>
                  </a:txBody>
                  <a:tcPr marT="0" marB="0" marR="68575" marL="68575"/>
                </a:tc>
              </a:tr>
              <a:tr h="550750">
                <a:tc>
                  <a:txBody>
                    <a:bodyPr/>
                    <a:lstStyle/>
                    <a:p>
                      <a:pPr indent="0" lvl="0" marL="0" marR="0" rtl="0" algn="l">
                        <a:lnSpc>
                          <a:spcPct val="115000"/>
                        </a:lnSpc>
                        <a:spcBef>
                          <a:spcPts val="0"/>
                        </a:spcBef>
                        <a:spcAft>
                          <a:spcPts val="0"/>
                        </a:spcAft>
                        <a:buNone/>
                      </a:pPr>
                      <a:r>
                        <a:rPr b="0" lang="en-US" sz="1600" u="none" cap="none" strike="noStrike"/>
                        <a:t>Additional Witness (n)</a:t>
                      </a:r>
                      <a:endParaRPr b="0"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AW</a:t>
                      </a:r>
                      <a:endParaRPr sz="2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600" u="none" cap="none" strike="noStrike"/>
                        <a:t>Optional individual(s) (internal or external) who validates the dutiful following of the manuscript</a:t>
                      </a:r>
                      <a:endParaRPr sz="2400" u="none" cap="none" strike="noStrike">
                        <a:latin typeface="Arial"/>
                        <a:ea typeface="Arial"/>
                        <a:cs typeface="Arial"/>
                        <a:sym typeface="Arial"/>
                      </a:endParaRPr>
                    </a:p>
                  </a:txBody>
                  <a:tcPr marT="0" marB="0" marR="68575" marL="6857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46"/>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Roles and Responsibilities 2/2</a:t>
            </a:r>
            <a:endParaRPr/>
          </a:p>
        </p:txBody>
      </p:sp>
      <p:sp>
        <p:nvSpPr>
          <p:cNvPr id="765" name="Google Shape;765;p4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766" name="Google Shape;766;p46"/>
          <p:cNvGraphicFramePr/>
          <p:nvPr/>
        </p:nvGraphicFramePr>
        <p:xfrm>
          <a:off x="749300" y="1384300"/>
          <a:ext cx="3000000" cy="3000000"/>
        </p:xfrm>
        <a:graphic>
          <a:graphicData uri="http://schemas.openxmlformats.org/drawingml/2006/table">
            <a:tbl>
              <a:tblPr bandRow="1" firstCol="1" firstRow="1">
                <a:noFill/>
                <a:tableStyleId>{71A20664-A51B-44E5-8661-1603C6AE9E8F}</a:tableStyleId>
              </a:tblPr>
              <a:tblGrid>
                <a:gridCol w="2953225"/>
                <a:gridCol w="1914375"/>
                <a:gridCol w="6203625"/>
              </a:tblGrid>
              <a:tr h="542650">
                <a:tc>
                  <a:txBody>
                    <a:bodyPr/>
                    <a:lstStyle/>
                    <a:p>
                      <a:pPr indent="0" lvl="0" marL="0" marR="0" rtl="0" algn="l">
                        <a:lnSpc>
                          <a:spcPct val="115000"/>
                        </a:lnSpc>
                        <a:spcBef>
                          <a:spcPts val="0"/>
                        </a:spcBef>
                        <a:spcAft>
                          <a:spcPts val="0"/>
                        </a:spcAft>
                        <a:buNone/>
                      </a:pPr>
                      <a:r>
                        <a:rPr b="1" lang="en-US" sz="1400" u="none" cap="none" strike="noStrike"/>
                        <a:t>Role (number of persons)</a:t>
                      </a:r>
                      <a:endParaRPr b="1"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n-US" sz="1400" u="none" cap="none" strike="noStrike"/>
                        <a:t>Abbreviation</a:t>
                      </a:r>
                      <a:endParaRPr b="1"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b="1" lang="en-US" sz="1400" u="none" cap="none" strike="noStrike"/>
                        <a:t>Responsibility</a:t>
                      </a:r>
                      <a:endParaRPr b="1" sz="1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400" u="none" cap="none" strike="noStrike">
                          <a:latin typeface="Arial"/>
                          <a:ea typeface="Arial"/>
                          <a:cs typeface="Arial"/>
                          <a:sym typeface="Arial"/>
                        </a:rPr>
                        <a:t>Cryptographic Administrators (3)</a:t>
                      </a:r>
                      <a:endParaRPr b="0"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CRA</a:t>
                      </a:r>
                      <a:endParaRPr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Individuals who possess and manage Administrator Card Sets (ACS) smartcards and corresponding passwords. ACS cards are used to control access to Security World configuration on HSM, as well as HSM recovery and replacement operations.</a:t>
                      </a:r>
                      <a:endParaRPr sz="1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400" u="none" cap="none" strike="noStrike">
                          <a:latin typeface="Arial"/>
                          <a:ea typeface="Arial"/>
                          <a:cs typeface="Arial"/>
                          <a:sym typeface="Arial"/>
                        </a:rPr>
                        <a:t>Cryptographic Operators of CA (3)</a:t>
                      </a:r>
                      <a:endParaRPr b="0"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CRO (CA)</a:t>
                      </a:r>
                      <a:endParaRPr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Individuals who possess and manage Operator Card Sets (OCS) smartcards of the CA and corresponding passwords. OCS cards are used to control access to application keys. For example, cards are needed when HSM is restarted.</a:t>
                      </a:r>
                      <a:endParaRPr sz="1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400" u="none" cap="none" strike="noStrike">
                          <a:latin typeface="Arial"/>
                          <a:ea typeface="Arial"/>
                          <a:cs typeface="Arial"/>
                          <a:sym typeface="Arial"/>
                        </a:rPr>
                        <a:t>Cryptographic Operators of OCSP (3)</a:t>
                      </a:r>
                      <a:endParaRPr b="0"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CRO (OCSP)</a:t>
                      </a:r>
                      <a:endParaRPr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Individuals who possess and manage Operator Card Sets (OCS) smartcards of the OCSP and corresponding passwords. OCS cards are used to control access to application keys. For example, cards are needed when HSM is restarted.</a:t>
                      </a:r>
                      <a:endParaRPr sz="1400" u="none" cap="none" strike="noStrike">
                        <a:latin typeface="Arial"/>
                        <a:ea typeface="Arial"/>
                        <a:cs typeface="Arial"/>
                        <a:sym typeface="Arial"/>
                      </a:endParaRPr>
                    </a:p>
                  </a:txBody>
                  <a:tcPr marT="0" marB="0" marR="68575" marL="68575"/>
                </a:tc>
              </a:tr>
              <a:tr h="830700">
                <a:tc>
                  <a:txBody>
                    <a:bodyPr/>
                    <a:lstStyle/>
                    <a:p>
                      <a:pPr indent="0" lvl="0" marL="0" marR="0" rtl="0" algn="l">
                        <a:lnSpc>
                          <a:spcPct val="115000"/>
                        </a:lnSpc>
                        <a:spcBef>
                          <a:spcPts val="0"/>
                        </a:spcBef>
                        <a:spcAft>
                          <a:spcPts val="0"/>
                        </a:spcAft>
                        <a:buNone/>
                      </a:pPr>
                      <a:r>
                        <a:rPr b="0" lang="en-US" sz="1400" u="none" cap="none" strike="noStrike">
                          <a:latin typeface="Arial"/>
                          <a:ea typeface="Arial"/>
                          <a:cs typeface="Arial"/>
                          <a:sym typeface="Arial"/>
                        </a:rPr>
                        <a:t>Cryptographic Operators of TSS (3)</a:t>
                      </a:r>
                      <a:endParaRPr b="0"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CRO (TSS)</a:t>
                      </a:r>
                      <a:endParaRPr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Individuals who possess and manage Operator Card Sets (OCS) smartcards of the TSS and corresponding passwords. OCS cards are used to control access to application keys. For example, cards are needed when HSM is restarted.</a:t>
                      </a:r>
                      <a:endParaRPr sz="1400" u="none" cap="none" strike="noStrike">
                        <a:latin typeface="Arial"/>
                        <a:ea typeface="Arial"/>
                        <a:cs typeface="Arial"/>
                        <a:sym typeface="Arial"/>
                      </a:endParaRPr>
                    </a:p>
                  </a:txBody>
                  <a:tcPr marT="0" marB="0" marR="68575" marL="68575"/>
                </a:tc>
              </a:tr>
              <a:tr h="550750">
                <a:tc>
                  <a:txBody>
                    <a:bodyPr/>
                    <a:lstStyle/>
                    <a:p>
                      <a:pPr indent="0" lvl="0" marL="0" marR="0" rtl="0" algn="l">
                        <a:lnSpc>
                          <a:spcPct val="115000"/>
                        </a:lnSpc>
                        <a:spcBef>
                          <a:spcPts val="0"/>
                        </a:spcBef>
                        <a:spcAft>
                          <a:spcPts val="0"/>
                        </a:spcAft>
                        <a:buNone/>
                      </a:pPr>
                      <a:r>
                        <a:rPr b="0" lang="en-US" sz="1400" u="none" cap="none" strike="noStrike">
                          <a:latin typeface="Arial"/>
                          <a:ea typeface="Arial"/>
                          <a:cs typeface="Arial"/>
                          <a:sym typeface="Arial"/>
                        </a:rPr>
                        <a:t>Cryptographic Administrators (3)</a:t>
                      </a:r>
                      <a:endParaRPr b="0"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CRA</a:t>
                      </a:r>
                      <a:endParaRPr sz="1400" u="none" cap="none" strike="noStrike">
                        <a:latin typeface="Arial"/>
                        <a:ea typeface="Arial"/>
                        <a:cs typeface="Arial"/>
                        <a:sym typeface="Arial"/>
                      </a:endParaRPr>
                    </a:p>
                  </a:txBody>
                  <a:tcPr marT="0" marB="0" marR="68575" marL="68575"/>
                </a:tc>
                <a:tc>
                  <a:txBody>
                    <a:bodyPr/>
                    <a:lstStyle/>
                    <a:p>
                      <a:pPr indent="0" lvl="0" marL="0" marR="0" rtl="0" algn="l">
                        <a:lnSpc>
                          <a:spcPct val="115000"/>
                        </a:lnSpc>
                        <a:spcBef>
                          <a:spcPts val="0"/>
                        </a:spcBef>
                        <a:spcAft>
                          <a:spcPts val="0"/>
                        </a:spcAft>
                        <a:buNone/>
                      </a:pPr>
                      <a:r>
                        <a:rPr lang="en-US" sz="1400" u="none" cap="none" strike="noStrike">
                          <a:latin typeface="Arial"/>
                          <a:ea typeface="Arial"/>
                          <a:cs typeface="Arial"/>
                          <a:sym typeface="Arial"/>
                        </a:rPr>
                        <a:t>Individuals who possess and manage Administrator Card Sets (ACS) smartcards and corresponding passwords. ACS cards are used to control access to Security World configuration on HSM, as well as HSM recovery and replacement operations.</a:t>
                      </a:r>
                      <a:endParaRPr sz="1400" u="none" cap="none" strike="noStrike">
                        <a:latin typeface="Arial"/>
                        <a:ea typeface="Arial"/>
                        <a:cs typeface="Arial"/>
                        <a:sym typeface="Arial"/>
                      </a:endParaRPr>
                    </a:p>
                  </a:txBody>
                  <a:tcPr marT="0" marB="0" marR="68575" marL="6857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47"/>
          <p:cNvSpPr txBox="1"/>
          <p:nvPr>
            <p:ph idx="1" type="body"/>
          </p:nvPr>
        </p:nvSpPr>
        <p:spPr>
          <a:xfrm>
            <a:off x="371475" y="1689100"/>
            <a:ext cx="11449050" cy="4548189"/>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lang="en-US" sz="2000"/>
              <a:t>One person may carry several roles IF this does not lower the overall security by bypassing the segregation of duties, for example:</a:t>
            </a:r>
            <a:endParaRPr/>
          </a:p>
          <a:p>
            <a:pPr indent="-228600" lvl="1" marL="685800" rtl="0" algn="l">
              <a:lnSpc>
                <a:spcPct val="120000"/>
              </a:lnSpc>
              <a:spcBef>
                <a:spcPts val="500"/>
              </a:spcBef>
              <a:spcAft>
                <a:spcPts val="0"/>
              </a:spcAft>
              <a:buSzPts val="2000"/>
              <a:buChar char="•"/>
            </a:pPr>
            <a:r>
              <a:rPr lang="en-US" sz="2000"/>
              <a:t>SA may hold one card of ACS, OCS (CA), OCS (OCSP), and OCS (TSS), i.e., has the role of one  CRA, CRO (CA), CRO (OCSP), and CRO (TSS) the same time</a:t>
            </a:r>
            <a:endParaRPr/>
          </a:p>
          <a:p>
            <a:pPr indent="-228600" lvl="1" marL="685800" rtl="0" algn="l">
              <a:lnSpc>
                <a:spcPct val="120000"/>
              </a:lnSpc>
              <a:spcBef>
                <a:spcPts val="500"/>
              </a:spcBef>
              <a:spcAft>
                <a:spcPts val="0"/>
              </a:spcAft>
              <a:buSzPts val="2000"/>
              <a:buChar char="•"/>
            </a:pPr>
            <a:r>
              <a:rPr lang="en-US" sz="2000"/>
              <a:t>One person may be the one CRO for (CA), CRO (OCSP), and CRO (TSS) the same time</a:t>
            </a:r>
            <a:endParaRPr/>
          </a:p>
          <a:p>
            <a:pPr indent="-228600" lvl="1" marL="685800" rtl="0" algn="l">
              <a:lnSpc>
                <a:spcPct val="120000"/>
              </a:lnSpc>
              <a:spcBef>
                <a:spcPts val="500"/>
              </a:spcBef>
              <a:spcAft>
                <a:spcPts val="0"/>
              </a:spcAft>
              <a:buSzPts val="2000"/>
              <a:buChar char="•"/>
            </a:pPr>
            <a:r>
              <a:rPr lang="en-US" sz="2000"/>
              <a:t>CRO may have a witness role</a:t>
            </a:r>
            <a:endParaRPr/>
          </a:p>
          <a:p>
            <a:pPr indent="-228600" lvl="1" marL="685800" rtl="0" algn="l">
              <a:lnSpc>
                <a:spcPct val="120000"/>
              </a:lnSpc>
              <a:spcBef>
                <a:spcPts val="500"/>
              </a:spcBef>
              <a:spcAft>
                <a:spcPts val="0"/>
              </a:spcAft>
              <a:buSzPts val="2000"/>
              <a:buChar char="•"/>
            </a:pPr>
            <a:r>
              <a:rPr lang="en-US" sz="2000"/>
              <a:t>Lawyer may be the Principal Witness</a:t>
            </a:r>
            <a:endParaRPr/>
          </a:p>
          <a:p>
            <a:pPr indent="-285750" lvl="0" marL="285750" rtl="0" algn="l">
              <a:lnSpc>
                <a:spcPct val="120000"/>
              </a:lnSpc>
              <a:spcBef>
                <a:spcPts val="500"/>
              </a:spcBef>
              <a:spcAft>
                <a:spcPts val="0"/>
              </a:spcAft>
              <a:buClr>
                <a:schemeClr val="accent1"/>
              </a:buClr>
              <a:buSzPts val="2000"/>
              <a:buChar char="•"/>
            </a:pPr>
            <a:r>
              <a:rPr lang="en-US" sz="2000"/>
              <a:t>It is not allowed:</a:t>
            </a:r>
            <a:endParaRPr/>
          </a:p>
          <a:p>
            <a:pPr indent="-228600" lvl="1" marL="685800" rtl="0" algn="l">
              <a:lnSpc>
                <a:spcPct val="120000"/>
              </a:lnSpc>
              <a:spcBef>
                <a:spcPts val="500"/>
              </a:spcBef>
              <a:spcAft>
                <a:spcPts val="0"/>
              </a:spcAft>
              <a:buSzPts val="2000"/>
              <a:buChar char="•"/>
            </a:pPr>
            <a:r>
              <a:rPr lang="en-US" sz="2000"/>
              <a:t>Security Administrator has also the role of CEA, Principal Witness or lawyer</a:t>
            </a:r>
            <a:endParaRPr/>
          </a:p>
          <a:p>
            <a:pPr indent="-228600" lvl="1" marL="685800" rtl="0" algn="l">
              <a:lnSpc>
                <a:spcPct val="120000"/>
              </a:lnSpc>
              <a:spcBef>
                <a:spcPts val="500"/>
              </a:spcBef>
              <a:spcAft>
                <a:spcPts val="0"/>
              </a:spcAft>
              <a:buSzPts val="2000"/>
              <a:buChar char="•"/>
            </a:pPr>
            <a:r>
              <a:rPr lang="en-US" sz="2000"/>
              <a:t>For one CRA or CRO, hold more than one ACS or OCS card of the same type, meaning one person cannot jeopardize the 2/3 card quorum.</a:t>
            </a:r>
            <a:endParaRPr/>
          </a:p>
          <a:p>
            <a:pPr indent="-158750" lvl="0" marL="285750" rtl="0" algn="l">
              <a:lnSpc>
                <a:spcPct val="120000"/>
              </a:lnSpc>
              <a:spcBef>
                <a:spcPts val="500"/>
              </a:spcBef>
              <a:spcAft>
                <a:spcPts val="0"/>
              </a:spcAft>
              <a:buClr>
                <a:schemeClr val="accent1"/>
              </a:buClr>
              <a:buSzPts val="2000"/>
              <a:buNone/>
            </a:pPr>
            <a:r>
              <a:t/>
            </a:r>
            <a:endParaRPr sz="2000"/>
          </a:p>
        </p:txBody>
      </p:sp>
      <p:sp>
        <p:nvSpPr>
          <p:cNvPr id="773" name="Google Shape;773;p47"/>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Segregation of Duties</a:t>
            </a:r>
            <a:endParaRPr/>
          </a:p>
        </p:txBody>
      </p:sp>
      <p:sp>
        <p:nvSpPr>
          <p:cNvPr id="774" name="Google Shape;774;p4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48"/>
          <p:cNvSpPr txBox="1"/>
          <p:nvPr>
            <p:ph idx="1" type="body"/>
          </p:nvPr>
        </p:nvSpPr>
        <p:spPr>
          <a:xfrm>
            <a:off x="371475" y="2043403"/>
            <a:ext cx="11449050" cy="4193886"/>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lang="en-US" sz="2000"/>
              <a:t>All roles must be covered by the TKM. Estonian specialists train and support.</a:t>
            </a:r>
            <a:endParaRPr/>
          </a:p>
          <a:p>
            <a:pPr indent="-285750" lvl="0" marL="285750" rtl="0" algn="l">
              <a:lnSpc>
                <a:spcPct val="120000"/>
              </a:lnSpc>
              <a:spcBef>
                <a:spcPts val="500"/>
              </a:spcBef>
              <a:spcAft>
                <a:spcPts val="0"/>
              </a:spcAft>
              <a:buClr>
                <a:schemeClr val="accent1"/>
              </a:buClr>
              <a:buSzPts val="2000"/>
              <a:buChar char="•"/>
            </a:pPr>
            <a:r>
              <a:rPr lang="en-US" sz="2000"/>
              <a:t>Consider the balance between the segregation of people for security but also their availability</a:t>
            </a:r>
            <a:endParaRPr/>
          </a:p>
          <a:p>
            <a:pPr indent="-285750" lvl="0" marL="285750" rtl="0" algn="l">
              <a:lnSpc>
                <a:spcPct val="120000"/>
              </a:lnSpc>
              <a:spcBef>
                <a:spcPts val="500"/>
              </a:spcBef>
              <a:spcAft>
                <a:spcPts val="0"/>
              </a:spcAft>
              <a:buClr>
                <a:schemeClr val="accent1"/>
              </a:buClr>
              <a:buSzPts val="2000"/>
              <a:buChar char="•"/>
            </a:pPr>
            <a:r>
              <a:rPr lang="en-US" sz="2000"/>
              <a:t>For example:</a:t>
            </a:r>
            <a:endParaRPr/>
          </a:p>
          <a:p>
            <a:pPr indent="-228600" lvl="1" marL="685800" rtl="0" algn="l">
              <a:lnSpc>
                <a:spcPct val="120000"/>
              </a:lnSpc>
              <a:spcBef>
                <a:spcPts val="500"/>
              </a:spcBef>
              <a:spcAft>
                <a:spcPts val="0"/>
              </a:spcAft>
              <a:buSzPts val="2000"/>
              <a:buChar char="•"/>
            </a:pPr>
            <a:r>
              <a:rPr lang="en-US" sz="2000"/>
              <a:t>During the reconfiguring of an HSM, 2/3 of CRAs must be available physically with their ACS cards and passwords</a:t>
            </a:r>
            <a:endParaRPr/>
          </a:p>
          <a:p>
            <a:pPr indent="-228600" lvl="1" marL="685800" rtl="0" algn="l">
              <a:lnSpc>
                <a:spcPct val="120000"/>
              </a:lnSpc>
              <a:spcBef>
                <a:spcPts val="500"/>
              </a:spcBef>
              <a:spcAft>
                <a:spcPts val="0"/>
              </a:spcAft>
              <a:buSzPts val="2000"/>
              <a:buChar char="•"/>
            </a:pPr>
            <a:r>
              <a:rPr lang="en-US" sz="2000"/>
              <a:t>During the restart of an HSM, 2/3 of CROs must be available physically with their OCS cards and passwords</a:t>
            </a:r>
            <a:endParaRPr/>
          </a:p>
        </p:txBody>
      </p:sp>
      <p:sp>
        <p:nvSpPr>
          <p:cNvPr id="781" name="Google Shape;781;p48"/>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Segregation of Duties</a:t>
            </a:r>
            <a:endParaRPr/>
          </a:p>
        </p:txBody>
      </p:sp>
      <p:sp>
        <p:nvSpPr>
          <p:cNvPr id="782" name="Google Shape;782;p4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49"/>
          <p:cNvSpPr txBox="1"/>
          <p:nvPr>
            <p:ph idx="1" type="body"/>
          </p:nvPr>
        </p:nvSpPr>
        <p:spPr>
          <a:xfrm>
            <a:off x="371475" y="1879600"/>
            <a:ext cx="11449050" cy="4357689"/>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accent1"/>
              </a:buClr>
              <a:buSzPts val="2000"/>
              <a:buChar char="•"/>
            </a:pPr>
            <a:r>
              <a:rPr lang="en-US" sz="2000"/>
              <a:t>After the technical steps, all ceremony participants must provide their details and signature to the witness declaration sheet of the Primary Witness manuscript printout.</a:t>
            </a:r>
            <a:endParaRPr/>
          </a:p>
          <a:p>
            <a:pPr indent="-158750" lvl="0" marL="285750" rtl="0" algn="l">
              <a:lnSpc>
                <a:spcPct val="120000"/>
              </a:lnSpc>
              <a:spcBef>
                <a:spcPts val="500"/>
              </a:spcBef>
              <a:spcAft>
                <a:spcPts val="0"/>
              </a:spcAft>
              <a:buClr>
                <a:schemeClr val="accent1"/>
              </a:buClr>
              <a:buSzPts val="2000"/>
              <a:buNone/>
            </a:pPr>
            <a:r>
              <a:t/>
            </a:r>
            <a:endParaRPr sz="2000"/>
          </a:p>
        </p:txBody>
      </p:sp>
      <p:sp>
        <p:nvSpPr>
          <p:cNvPr id="789" name="Google Shape;789;p49"/>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Participants and Witness Declaration</a:t>
            </a:r>
            <a:endParaRPr/>
          </a:p>
        </p:txBody>
      </p:sp>
      <p:sp>
        <p:nvSpPr>
          <p:cNvPr id="790" name="Google Shape;790;p4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A document with a white background&#10;&#10;Description automatically generated with medium confidence" id="791" name="Google Shape;791;p49"/>
          <p:cNvPicPr preferRelativeResize="0"/>
          <p:nvPr/>
        </p:nvPicPr>
        <p:blipFill rotWithShape="1">
          <a:blip r:embed="rId3">
            <a:alphaModFix/>
          </a:blip>
          <a:srcRect b="0" l="0" r="0" t="0"/>
          <a:stretch/>
        </p:blipFill>
        <p:spPr>
          <a:xfrm>
            <a:off x="2209800" y="2856063"/>
            <a:ext cx="7772400" cy="39170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50"/>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1"/>
              </a:buClr>
              <a:buSzPts val="2000"/>
              <a:buNone/>
            </a:pPr>
            <a:r>
              <a:t/>
            </a:r>
            <a:endParaRPr/>
          </a:p>
        </p:txBody>
      </p:sp>
      <p:sp>
        <p:nvSpPr>
          <p:cNvPr id="797" name="Google Shape;797;p50"/>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p>
            <a:pPr indent="-196850" lvl="0" marL="285750" rtl="0" algn="l">
              <a:lnSpc>
                <a:spcPct val="120000"/>
              </a:lnSpc>
              <a:spcBef>
                <a:spcPts val="0"/>
              </a:spcBef>
              <a:spcAft>
                <a:spcPts val="0"/>
              </a:spcAft>
              <a:buClr>
                <a:schemeClr val="accent1"/>
              </a:buClr>
              <a:buSzPts val="1400"/>
              <a:buNone/>
            </a:pPr>
            <a:r>
              <a:t/>
            </a:r>
            <a:endParaRPr/>
          </a:p>
        </p:txBody>
      </p:sp>
      <p:sp>
        <p:nvSpPr>
          <p:cNvPr id="798" name="Google Shape;798;p50"/>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5000"/>
              <a:buFont typeface="Arial"/>
              <a:buNone/>
            </a:pPr>
            <a:r>
              <a:rPr lang="en-US"/>
              <a:t>Q&amp;A</a:t>
            </a:r>
            <a:endParaRPr/>
          </a:p>
        </p:txBody>
      </p:sp>
      <p:sp>
        <p:nvSpPr>
          <p:cNvPr id="799" name="Google Shape;799;p5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6"/>
          <p:cNvSpPr txBox="1"/>
          <p:nvPr>
            <p:ph idx="1" type="body"/>
          </p:nvPr>
        </p:nvSpPr>
        <p:spPr>
          <a:xfrm>
            <a:off x="371476" y="1125538"/>
            <a:ext cx="3560782"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333" name="Google Shape;333;p6"/>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334" name="Google Shape;334;p6"/>
          <p:cNvSpPr txBox="1"/>
          <p:nvPr>
            <p:ph idx="4" type="body"/>
          </p:nvPr>
        </p:nvSpPr>
        <p:spPr>
          <a:xfrm>
            <a:off x="371476" y="2205038"/>
            <a:ext cx="3560782" cy="403225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dk1"/>
              </a:buClr>
              <a:buSzPts val="1400"/>
              <a:buNone/>
            </a:pPr>
            <a:r>
              <a:rPr b="1" lang="en-US"/>
              <a:t>Certificates link keys to subjects</a:t>
            </a:r>
            <a:endParaRPr/>
          </a:p>
          <a:p>
            <a:pPr indent="-285750" lvl="0" marL="285750" rtl="0" algn="l">
              <a:lnSpc>
                <a:spcPct val="120000"/>
              </a:lnSpc>
              <a:spcBef>
                <a:spcPts val="500"/>
              </a:spcBef>
              <a:spcAft>
                <a:spcPts val="0"/>
              </a:spcAft>
              <a:buClr>
                <a:schemeClr val="dk1"/>
              </a:buClr>
              <a:buSzPts val="1400"/>
              <a:buChar char="•"/>
            </a:pPr>
            <a:r>
              <a:rPr b="1" lang="en-US"/>
              <a:t>Registration Authority (RA)</a:t>
            </a:r>
            <a:br>
              <a:rPr b="1" lang="en-US"/>
            </a:br>
            <a:r>
              <a:rPr lang="en-US"/>
              <a:t>ensures the authenticity of the subject</a:t>
            </a:r>
            <a:r>
              <a:rPr lang="en-US"/>
              <a:t>.</a:t>
            </a:r>
            <a:endParaRPr/>
          </a:p>
          <a:p>
            <a:pPr indent="-285750" lvl="0" marL="285750" rtl="0" algn="l">
              <a:lnSpc>
                <a:spcPct val="120000"/>
              </a:lnSpc>
              <a:spcBef>
                <a:spcPts val="500"/>
              </a:spcBef>
              <a:spcAft>
                <a:spcPts val="0"/>
              </a:spcAft>
              <a:buClr>
                <a:schemeClr val="dk1"/>
              </a:buClr>
              <a:buSzPts val="1400"/>
              <a:buChar char="•"/>
            </a:pPr>
            <a:r>
              <a:rPr b="1" lang="en-US"/>
              <a:t>Certificate Authority (CA)</a:t>
            </a:r>
            <a:br>
              <a:rPr lang="en-US"/>
            </a:br>
            <a:r>
              <a:rPr lang="en-US"/>
              <a:t>Creates a certificate – digitally signed confirmation of a public key being binded to the identity of the subject.</a:t>
            </a:r>
            <a:endParaRPr/>
          </a:p>
          <a:p>
            <a:pPr indent="-285750" lvl="0" marL="285750" rtl="0" algn="l">
              <a:lnSpc>
                <a:spcPct val="120000"/>
              </a:lnSpc>
              <a:spcBef>
                <a:spcPts val="500"/>
              </a:spcBef>
              <a:spcAft>
                <a:spcPts val="0"/>
              </a:spcAft>
              <a:buClr>
                <a:schemeClr val="dk1"/>
              </a:buClr>
              <a:buSzPts val="1400"/>
              <a:buChar char="•"/>
            </a:pPr>
            <a:r>
              <a:rPr b="1" lang="en-US"/>
              <a:t>Validation Authority (VA)</a:t>
            </a:r>
            <a:br>
              <a:rPr lang="en-US"/>
            </a:br>
            <a:r>
              <a:rPr lang="en-US"/>
              <a:t>Ensures that information about the certificate is valid and available. </a:t>
            </a:r>
            <a:endParaRPr/>
          </a:p>
          <a:p>
            <a:pPr indent="-285750" lvl="0" marL="285750" rtl="0" algn="l">
              <a:lnSpc>
                <a:spcPct val="120000"/>
              </a:lnSpc>
              <a:spcBef>
                <a:spcPts val="500"/>
              </a:spcBef>
              <a:spcAft>
                <a:spcPts val="0"/>
              </a:spcAft>
              <a:buClr>
                <a:schemeClr val="dk1"/>
              </a:buClr>
              <a:buSzPts val="1400"/>
              <a:buChar char="•"/>
            </a:pPr>
            <a:r>
              <a:rPr lang="en-US"/>
              <a:t>Read: The owner is in control of the private key.</a:t>
            </a:r>
            <a:endParaRPr/>
          </a:p>
          <a:p>
            <a:pPr indent="-196850" lvl="0" marL="285750" rtl="0" algn="l">
              <a:lnSpc>
                <a:spcPct val="120000"/>
              </a:lnSpc>
              <a:spcBef>
                <a:spcPts val="500"/>
              </a:spcBef>
              <a:spcAft>
                <a:spcPts val="0"/>
              </a:spcAft>
              <a:buClr>
                <a:schemeClr val="dk1"/>
              </a:buClr>
              <a:buSzPts val="1400"/>
              <a:buNone/>
            </a:pPr>
            <a:r>
              <a:t/>
            </a:r>
            <a:endParaRPr/>
          </a:p>
          <a:p>
            <a:pPr indent="-196850" lvl="0" marL="285750" rtl="0" algn="l">
              <a:lnSpc>
                <a:spcPct val="120000"/>
              </a:lnSpc>
              <a:spcBef>
                <a:spcPts val="500"/>
              </a:spcBef>
              <a:spcAft>
                <a:spcPts val="0"/>
              </a:spcAft>
              <a:buClr>
                <a:schemeClr val="dk1"/>
              </a:buClr>
              <a:buSzPts val="1400"/>
              <a:buNone/>
            </a:pPr>
            <a:r>
              <a:t/>
            </a:r>
            <a:endParaRPr/>
          </a:p>
        </p:txBody>
      </p:sp>
      <p:sp>
        <p:nvSpPr>
          <p:cNvPr id="335" name="Google Shape;335;p6"/>
          <p:cNvSpPr txBox="1"/>
          <p:nvPr>
            <p:ph type="title"/>
          </p:nvPr>
        </p:nvSpPr>
        <p:spPr>
          <a:xfrm>
            <a:off x="371476" y="1520825"/>
            <a:ext cx="3560782" cy="68421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Certificates</a:t>
            </a:r>
            <a:br>
              <a:rPr lang="en-US"/>
            </a:br>
            <a:endParaRPr/>
          </a:p>
        </p:txBody>
      </p:sp>
      <p:sp>
        <p:nvSpPr>
          <p:cNvPr id="336" name="Google Shape;336;p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37" name="Google Shape;337;p6"/>
          <p:cNvSpPr/>
          <p:nvPr/>
        </p:nvSpPr>
        <p:spPr>
          <a:xfrm>
            <a:off x="8873067" y="1027907"/>
            <a:ext cx="2726266" cy="1678614"/>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Bob</a:t>
            </a:r>
            <a:endParaRPr/>
          </a:p>
        </p:txBody>
      </p:sp>
      <p:pic>
        <p:nvPicPr>
          <p:cNvPr descr="Key clip art clipart" id="338" name="Google Shape;338;p6"/>
          <p:cNvPicPr preferRelativeResize="0"/>
          <p:nvPr/>
        </p:nvPicPr>
        <p:blipFill rotWithShape="1">
          <a:blip r:embed="rId3">
            <a:alphaModFix/>
          </a:blip>
          <a:srcRect b="0" l="0" r="0" t="0"/>
          <a:stretch/>
        </p:blipFill>
        <p:spPr>
          <a:xfrm>
            <a:off x="9734173" y="1608269"/>
            <a:ext cx="757874" cy="745200"/>
          </a:xfrm>
          <a:prstGeom prst="rect">
            <a:avLst/>
          </a:prstGeom>
          <a:noFill/>
          <a:ln>
            <a:noFill/>
          </a:ln>
        </p:spPr>
      </p:pic>
      <p:sp>
        <p:nvSpPr>
          <p:cNvPr id="339" name="Google Shape;339;p6"/>
          <p:cNvSpPr txBox="1"/>
          <p:nvPr/>
        </p:nvSpPr>
        <p:spPr>
          <a:xfrm>
            <a:off x="9507814" y="2337188"/>
            <a:ext cx="12105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 private</a:t>
            </a:r>
            <a:endParaRPr/>
          </a:p>
        </p:txBody>
      </p:sp>
      <p:sp>
        <p:nvSpPr>
          <p:cNvPr id="340" name="Google Shape;340;p6"/>
          <p:cNvSpPr/>
          <p:nvPr/>
        </p:nvSpPr>
        <p:spPr>
          <a:xfrm>
            <a:off x="5321780" y="1027907"/>
            <a:ext cx="2726266" cy="1678614"/>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Alice</a:t>
            </a:r>
            <a:endParaRPr/>
          </a:p>
        </p:txBody>
      </p:sp>
      <p:pic>
        <p:nvPicPr>
          <p:cNvPr descr="Key clip art clipart" id="341" name="Google Shape;341;p6"/>
          <p:cNvPicPr preferRelativeResize="0"/>
          <p:nvPr/>
        </p:nvPicPr>
        <p:blipFill rotWithShape="1">
          <a:blip r:embed="rId3">
            <a:alphaModFix/>
          </a:blip>
          <a:srcRect b="0" l="0" r="0" t="0"/>
          <a:stretch/>
        </p:blipFill>
        <p:spPr>
          <a:xfrm>
            <a:off x="6160388" y="1581235"/>
            <a:ext cx="757874" cy="745200"/>
          </a:xfrm>
          <a:prstGeom prst="rect">
            <a:avLst/>
          </a:prstGeom>
          <a:noFill/>
          <a:ln>
            <a:noFill/>
          </a:ln>
        </p:spPr>
      </p:pic>
      <p:sp>
        <p:nvSpPr>
          <p:cNvPr id="342" name="Google Shape;342;p6"/>
          <p:cNvSpPr txBox="1"/>
          <p:nvPr/>
        </p:nvSpPr>
        <p:spPr>
          <a:xfrm>
            <a:off x="5934029" y="2310154"/>
            <a:ext cx="12105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 private</a:t>
            </a:r>
            <a:endParaRPr/>
          </a:p>
        </p:txBody>
      </p:sp>
      <p:sp>
        <p:nvSpPr>
          <p:cNvPr id="343" name="Google Shape;343;p6"/>
          <p:cNvSpPr/>
          <p:nvPr/>
        </p:nvSpPr>
        <p:spPr>
          <a:xfrm>
            <a:off x="6160387" y="3851010"/>
            <a:ext cx="4947879" cy="2635908"/>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RA/CA/VA (public)</a:t>
            </a:r>
            <a:endParaRPr/>
          </a:p>
        </p:txBody>
      </p:sp>
      <p:sp>
        <p:nvSpPr>
          <p:cNvPr id="344" name="Google Shape;344;p6"/>
          <p:cNvSpPr/>
          <p:nvPr/>
        </p:nvSpPr>
        <p:spPr>
          <a:xfrm>
            <a:off x="6587067" y="4572000"/>
            <a:ext cx="4131339" cy="1676400"/>
          </a:xfrm>
          <a:prstGeom prst="can">
            <a:avLst>
              <a:gd fmla="val 25000" name="adj"/>
            </a:avLst>
          </a:prstGeom>
          <a:solidFill>
            <a:srgbClr val="D7FFD7"/>
          </a:solidFill>
          <a:ln cap="flat" cmpd="sng" w="12700">
            <a:solidFill>
              <a:srgbClr val="009B0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Free key clipart the cliparts" id="345" name="Google Shape;345;p6"/>
          <p:cNvPicPr preferRelativeResize="0"/>
          <p:nvPr/>
        </p:nvPicPr>
        <p:blipFill rotWithShape="1">
          <a:blip r:embed="rId4">
            <a:alphaModFix/>
          </a:blip>
          <a:srcRect b="0" l="0" r="0" t="0"/>
          <a:stretch/>
        </p:blipFill>
        <p:spPr>
          <a:xfrm>
            <a:off x="8859627" y="5062066"/>
            <a:ext cx="759321" cy="746702"/>
          </a:xfrm>
          <a:prstGeom prst="rect">
            <a:avLst/>
          </a:prstGeom>
          <a:noFill/>
          <a:ln>
            <a:noFill/>
          </a:ln>
        </p:spPr>
      </p:pic>
      <p:sp>
        <p:nvSpPr>
          <p:cNvPr id="346" name="Google Shape;346;p6"/>
          <p:cNvSpPr txBox="1"/>
          <p:nvPr/>
        </p:nvSpPr>
        <p:spPr>
          <a:xfrm>
            <a:off x="8736536" y="5810517"/>
            <a:ext cx="10055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 public</a:t>
            </a:r>
            <a:endParaRPr/>
          </a:p>
        </p:txBody>
      </p:sp>
      <p:pic>
        <p:nvPicPr>
          <p:cNvPr descr="Free key clipart the cliparts" id="347" name="Google Shape;347;p6"/>
          <p:cNvPicPr preferRelativeResize="0"/>
          <p:nvPr/>
        </p:nvPicPr>
        <p:blipFill rotWithShape="1">
          <a:blip r:embed="rId4">
            <a:alphaModFix/>
          </a:blip>
          <a:srcRect b="0" l="0" r="0" t="0"/>
          <a:stretch/>
        </p:blipFill>
        <p:spPr>
          <a:xfrm>
            <a:off x="7535518" y="5062066"/>
            <a:ext cx="759321" cy="746702"/>
          </a:xfrm>
          <a:prstGeom prst="rect">
            <a:avLst/>
          </a:prstGeom>
          <a:noFill/>
          <a:ln>
            <a:noFill/>
          </a:ln>
        </p:spPr>
      </p:pic>
      <p:sp>
        <p:nvSpPr>
          <p:cNvPr id="348" name="Google Shape;348;p6"/>
          <p:cNvSpPr txBox="1"/>
          <p:nvPr/>
        </p:nvSpPr>
        <p:spPr>
          <a:xfrm>
            <a:off x="7412427" y="5810517"/>
            <a:ext cx="10055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 public</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1"/>
          <p:cNvSpPr txBox="1"/>
          <p:nvPr>
            <p:ph idx="1" type="body"/>
          </p:nvPr>
        </p:nvSpPr>
        <p:spPr>
          <a:xfrm>
            <a:off x="371475" y="3429000"/>
            <a:ext cx="5724922" cy="283760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5000"/>
              <a:buNone/>
            </a:pPr>
            <a:r>
              <a:rPr lang="en-US"/>
              <a:t>Thank You!</a:t>
            </a:r>
            <a:endParaRPr/>
          </a:p>
        </p:txBody>
      </p:sp>
      <p:sp>
        <p:nvSpPr>
          <p:cNvPr id="805" name="Google Shape;805;p5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806" name="Google Shape;806;p51"/>
          <p:cNvSpPr txBox="1"/>
          <p:nvPr>
            <p:ph idx="2" type="body"/>
          </p:nvPr>
        </p:nvSpPr>
        <p:spPr>
          <a:xfrm>
            <a:off x="371476" y="6316969"/>
            <a:ext cx="5724126" cy="397596"/>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rgbClr val="3AFF3D"/>
              </a:buClr>
              <a:buSzPts val="1000"/>
              <a:buNone/>
            </a:pPr>
            <a:r>
              <a:t/>
            </a:r>
            <a:endParaRPr/>
          </a:p>
        </p:txBody>
      </p:sp>
      <p:sp>
        <p:nvSpPr>
          <p:cNvPr id="807" name="Google Shape;807;p51"/>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lt1"/>
              </a:buClr>
              <a:buSzPts val="1400"/>
              <a:buFont typeface="Arial"/>
              <a:buNone/>
            </a:pPr>
            <a:r>
              <a:rPr lang="en-US"/>
              <a:t>Practical trainings sessions will continue in February 2025</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7"/>
          <p:cNvSpPr txBox="1"/>
          <p:nvPr>
            <p:ph idx="2" type="body"/>
          </p:nvPr>
        </p:nvSpPr>
        <p:spPr>
          <a:xfrm>
            <a:off x="371461" y="773404"/>
            <a:ext cx="11448230" cy="19781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354" name="Google Shape;354;p7"/>
          <p:cNvSpPr txBox="1"/>
          <p:nvPr>
            <p:ph type="title"/>
          </p:nvPr>
        </p:nvSpPr>
        <p:spPr>
          <a:xfrm>
            <a:off x="371476" y="1125538"/>
            <a:ext cx="11449049" cy="99251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Encryption – only Bob can read original message</a:t>
            </a:r>
            <a:br>
              <a:rPr lang="en-US"/>
            </a:br>
            <a:endParaRPr/>
          </a:p>
        </p:txBody>
      </p:sp>
      <p:sp>
        <p:nvSpPr>
          <p:cNvPr id="355" name="Google Shape;355;p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pSp>
        <p:nvGrpSpPr>
          <p:cNvPr id="356" name="Google Shape;356;p7"/>
          <p:cNvGrpSpPr/>
          <p:nvPr/>
        </p:nvGrpSpPr>
        <p:grpSpPr>
          <a:xfrm>
            <a:off x="1040975" y="1942601"/>
            <a:ext cx="10109201" cy="3789861"/>
            <a:chOff x="592667" y="1434260"/>
            <a:chExt cx="10109201" cy="3789861"/>
          </a:xfrm>
        </p:grpSpPr>
        <p:sp>
          <p:nvSpPr>
            <p:cNvPr id="357" name="Google Shape;357;p7"/>
            <p:cNvSpPr/>
            <p:nvPr/>
          </p:nvSpPr>
          <p:spPr>
            <a:xfrm>
              <a:off x="6841068" y="1434260"/>
              <a:ext cx="3860800" cy="3789861"/>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Bob</a:t>
              </a:r>
              <a:endParaRPr/>
            </a:p>
          </p:txBody>
        </p:sp>
        <p:pic>
          <p:nvPicPr>
            <p:cNvPr descr="Key clip art clipart" id="358" name="Google Shape;358;p7"/>
            <p:cNvPicPr preferRelativeResize="0"/>
            <p:nvPr/>
          </p:nvPicPr>
          <p:blipFill rotWithShape="1">
            <a:blip r:embed="rId3">
              <a:alphaModFix/>
            </a:blip>
            <a:srcRect b="0" l="0" r="0" t="0"/>
            <a:stretch/>
          </p:blipFill>
          <p:spPr>
            <a:xfrm>
              <a:off x="9385239" y="4017074"/>
              <a:ext cx="757874" cy="745200"/>
            </a:xfrm>
            <a:prstGeom prst="rect">
              <a:avLst/>
            </a:prstGeom>
            <a:noFill/>
            <a:ln>
              <a:noFill/>
            </a:ln>
          </p:spPr>
        </p:pic>
        <p:sp>
          <p:nvSpPr>
            <p:cNvPr id="359" name="Google Shape;359;p7"/>
            <p:cNvSpPr txBox="1"/>
            <p:nvPr/>
          </p:nvSpPr>
          <p:spPr>
            <a:xfrm>
              <a:off x="9158880" y="4745993"/>
              <a:ext cx="12105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 private</a:t>
              </a:r>
              <a:endParaRPr/>
            </a:p>
          </p:txBody>
        </p:sp>
        <p:cxnSp>
          <p:nvCxnSpPr>
            <p:cNvPr id="360" name="Google Shape;360;p7"/>
            <p:cNvCxnSpPr>
              <a:stCxn id="361" idx="0"/>
              <a:endCxn id="362" idx="2"/>
            </p:cNvCxnSpPr>
            <p:nvPr/>
          </p:nvCxnSpPr>
          <p:spPr>
            <a:xfrm flipH="1" rot="10800000">
              <a:off x="7999974" y="3434652"/>
              <a:ext cx="862200" cy="1008900"/>
            </a:xfrm>
            <a:prstGeom prst="straightConnector1">
              <a:avLst/>
            </a:prstGeom>
            <a:noFill/>
            <a:ln cap="flat" cmpd="sng" w="9525">
              <a:solidFill>
                <a:schemeClr val="dk1"/>
              </a:solidFill>
              <a:prstDash val="solid"/>
              <a:miter lim="800000"/>
              <a:headEnd len="sm" w="sm" type="none"/>
              <a:tailEnd len="lg" w="lg" type="triangle"/>
            </a:ln>
          </p:spPr>
        </p:cxnSp>
        <p:cxnSp>
          <p:nvCxnSpPr>
            <p:cNvPr id="363" name="Google Shape;363;p7"/>
            <p:cNvCxnSpPr>
              <a:stCxn id="358" idx="0"/>
              <a:endCxn id="362" idx="2"/>
            </p:cNvCxnSpPr>
            <p:nvPr/>
          </p:nvCxnSpPr>
          <p:spPr>
            <a:xfrm rot="10800000">
              <a:off x="8862376" y="3434774"/>
              <a:ext cx="901800" cy="582300"/>
            </a:xfrm>
            <a:prstGeom prst="straightConnector1">
              <a:avLst/>
            </a:prstGeom>
            <a:noFill/>
            <a:ln cap="flat" cmpd="sng" w="9525">
              <a:solidFill>
                <a:schemeClr val="dk1"/>
              </a:solidFill>
              <a:prstDash val="solid"/>
              <a:miter lim="800000"/>
              <a:headEnd len="sm" w="sm" type="none"/>
              <a:tailEnd len="lg" w="lg" type="triangle"/>
            </a:ln>
          </p:spPr>
        </p:cxnSp>
        <p:sp>
          <p:nvSpPr>
            <p:cNvPr id="364" name="Google Shape;364;p7"/>
            <p:cNvSpPr/>
            <p:nvPr/>
          </p:nvSpPr>
          <p:spPr>
            <a:xfrm>
              <a:off x="592667" y="1434260"/>
              <a:ext cx="3437466" cy="3662674"/>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Alice</a:t>
              </a:r>
              <a:endParaRPr/>
            </a:p>
          </p:txBody>
        </p:sp>
        <p:sp>
          <p:nvSpPr>
            <p:cNvPr id="365" name="Google Shape;365;p7"/>
            <p:cNvSpPr txBox="1"/>
            <p:nvPr/>
          </p:nvSpPr>
          <p:spPr>
            <a:xfrm>
              <a:off x="927581" y="2445897"/>
              <a:ext cx="1625600" cy="646331"/>
            </a:xfrm>
            <a:prstGeom prst="rect">
              <a:avLst/>
            </a:prstGeom>
            <a:solidFill>
              <a:srgbClr val="FEF6E8"/>
            </a:solidFill>
            <a:ln cap="flat" cmpd="sng" w="9525">
              <a:solidFill>
                <a:srgbClr val="FFB12A"/>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Message to Bob</a:t>
              </a:r>
              <a:endParaRPr/>
            </a:p>
          </p:txBody>
        </p:sp>
        <p:sp>
          <p:nvSpPr>
            <p:cNvPr id="366" name="Google Shape;366;p7"/>
            <p:cNvSpPr txBox="1"/>
            <p:nvPr/>
          </p:nvSpPr>
          <p:spPr>
            <a:xfrm>
              <a:off x="1600609" y="3621098"/>
              <a:ext cx="1625600" cy="369332"/>
            </a:xfrm>
            <a:prstGeom prst="rect">
              <a:avLst/>
            </a:prstGeom>
            <a:solidFill>
              <a:srgbClr val="B7FFD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encrypt</a:t>
              </a:r>
              <a:endParaRPr/>
            </a:p>
          </p:txBody>
        </p:sp>
        <p:cxnSp>
          <p:nvCxnSpPr>
            <p:cNvPr id="367" name="Google Shape;367;p7"/>
            <p:cNvCxnSpPr>
              <a:stCxn id="365" idx="2"/>
              <a:endCxn id="366" idx="0"/>
            </p:cNvCxnSpPr>
            <p:nvPr/>
          </p:nvCxnSpPr>
          <p:spPr>
            <a:xfrm>
              <a:off x="1740381" y="3092228"/>
              <a:ext cx="672900" cy="528900"/>
            </a:xfrm>
            <a:prstGeom prst="straightConnector1">
              <a:avLst/>
            </a:prstGeom>
            <a:noFill/>
            <a:ln cap="flat" cmpd="sng" w="9525">
              <a:solidFill>
                <a:schemeClr val="dk1"/>
              </a:solidFill>
              <a:prstDash val="solid"/>
              <a:miter lim="800000"/>
              <a:headEnd len="sm" w="sm" type="none"/>
              <a:tailEnd len="lg" w="lg" type="triangle"/>
            </a:ln>
          </p:spPr>
        </p:cxnSp>
        <p:cxnSp>
          <p:nvCxnSpPr>
            <p:cNvPr id="368" name="Google Shape;368;p7"/>
            <p:cNvCxnSpPr>
              <a:stCxn id="369" idx="2"/>
              <a:endCxn id="366" idx="0"/>
            </p:cNvCxnSpPr>
            <p:nvPr/>
          </p:nvCxnSpPr>
          <p:spPr>
            <a:xfrm flipH="1">
              <a:off x="2413547" y="3208082"/>
              <a:ext cx="960900" cy="413100"/>
            </a:xfrm>
            <a:prstGeom prst="straightConnector1">
              <a:avLst/>
            </a:prstGeom>
            <a:noFill/>
            <a:ln cap="flat" cmpd="sng" w="9525">
              <a:solidFill>
                <a:schemeClr val="dk1"/>
              </a:solidFill>
              <a:prstDash val="solid"/>
              <a:miter lim="800000"/>
              <a:headEnd len="sm" w="sm" type="none"/>
              <a:tailEnd len="lg" w="lg" type="triangle"/>
            </a:ln>
          </p:spPr>
        </p:cxnSp>
        <p:pic>
          <p:nvPicPr>
            <p:cNvPr descr="Free key clipart the cliparts" id="370" name="Google Shape;370;p7"/>
            <p:cNvPicPr preferRelativeResize="0"/>
            <p:nvPr/>
          </p:nvPicPr>
          <p:blipFill rotWithShape="1">
            <a:blip r:embed="rId4">
              <a:alphaModFix/>
            </a:blip>
            <a:srcRect b="0" l="0" r="0" t="0"/>
            <a:stretch/>
          </p:blipFill>
          <p:spPr>
            <a:xfrm>
              <a:off x="2994787" y="2090299"/>
              <a:ext cx="759321" cy="746702"/>
            </a:xfrm>
            <a:prstGeom prst="rect">
              <a:avLst/>
            </a:prstGeom>
            <a:noFill/>
            <a:ln>
              <a:noFill/>
            </a:ln>
          </p:spPr>
        </p:pic>
        <p:sp>
          <p:nvSpPr>
            <p:cNvPr id="369" name="Google Shape;369;p7"/>
            <p:cNvSpPr txBox="1"/>
            <p:nvPr/>
          </p:nvSpPr>
          <p:spPr>
            <a:xfrm>
              <a:off x="2871696" y="2838750"/>
              <a:ext cx="10055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 public</a:t>
              </a:r>
              <a:endParaRPr/>
            </a:p>
          </p:txBody>
        </p:sp>
        <p:sp>
          <p:nvSpPr>
            <p:cNvPr id="371" name="Google Shape;371;p7"/>
            <p:cNvSpPr txBox="1"/>
            <p:nvPr/>
          </p:nvSpPr>
          <p:spPr>
            <a:xfrm>
              <a:off x="1704361" y="4443552"/>
              <a:ext cx="1418096" cy="369332"/>
            </a:xfrm>
            <a:prstGeom prst="rect">
              <a:avLst/>
            </a:prstGeom>
            <a:solidFill>
              <a:srgbClr val="D8D8D8"/>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0x989AE29</a:t>
              </a:r>
              <a:endParaRPr/>
            </a:p>
          </p:txBody>
        </p:sp>
        <p:cxnSp>
          <p:nvCxnSpPr>
            <p:cNvPr id="372" name="Google Shape;372;p7"/>
            <p:cNvCxnSpPr>
              <a:stCxn id="366" idx="2"/>
              <a:endCxn id="371" idx="0"/>
            </p:cNvCxnSpPr>
            <p:nvPr/>
          </p:nvCxnSpPr>
          <p:spPr>
            <a:xfrm>
              <a:off x="2413409" y="3990430"/>
              <a:ext cx="0" cy="453000"/>
            </a:xfrm>
            <a:prstGeom prst="straightConnector1">
              <a:avLst/>
            </a:prstGeom>
            <a:noFill/>
            <a:ln cap="flat" cmpd="sng" w="9525">
              <a:solidFill>
                <a:schemeClr val="dk1"/>
              </a:solidFill>
              <a:prstDash val="solid"/>
              <a:miter lim="800000"/>
              <a:headEnd len="sm" w="sm" type="none"/>
              <a:tailEnd len="lg" w="lg" type="triangle"/>
            </a:ln>
          </p:spPr>
        </p:cxnSp>
        <p:sp>
          <p:nvSpPr>
            <p:cNvPr id="361" name="Google Shape;361;p7"/>
            <p:cNvSpPr txBox="1"/>
            <p:nvPr/>
          </p:nvSpPr>
          <p:spPr>
            <a:xfrm>
              <a:off x="7290926" y="4443552"/>
              <a:ext cx="1418096" cy="369332"/>
            </a:xfrm>
            <a:prstGeom prst="rect">
              <a:avLst/>
            </a:prstGeom>
            <a:solidFill>
              <a:srgbClr val="D8D8D8"/>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0x989AE29</a:t>
              </a:r>
              <a:endParaRPr/>
            </a:p>
          </p:txBody>
        </p:sp>
        <p:sp>
          <p:nvSpPr>
            <p:cNvPr id="373" name="Google Shape;373;p7"/>
            <p:cNvSpPr txBox="1"/>
            <p:nvPr/>
          </p:nvSpPr>
          <p:spPr>
            <a:xfrm>
              <a:off x="8049429" y="2017724"/>
              <a:ext cx="1625600" cy="646331"/>
            </a:xfrm>
            <a:prstGeom prst="rect">
              <a:avLst/>
            </a:prstGeom>
            <a:solidFill>
              <a:srgbClr val="FEF6E8"/>
            </a:solidFill>
            <a:ln cap="flat" cmpd="sng" w="9525">
              <a:solidFill>
                <a:srgbClr val="FFB12A"/>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Message to Bob</a:t>
              </a:r>
              <a:endParaRPr/>
            </a:p>
          </p:txBody>
        </p:sp>
        <p:sp>
          <p:nvSpPr>
            <p:cNvPr id="362" name="Google Shape;362;p7"/>
            <p:cNvSpPr txBox="1"/>
            <p:nvPr/>
          </p:nvSpPr>
          <p:spPr>
            <a:xfrm>
              <a:off x="8049429" y="3065321"/>
              <a:ext cx="1625600" cy="369332"/>
            </a:xfrm>
            <a:prstGeom prst="rect">
              <a:avLst/>
            </a:prstGeom>
            <a:solidFill>
              <a:srgbClr val="B7FFD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decrypt</a:t>
              </a:r>
              <a:endParaRPr/>
            </a:p>
          </p:txBody>
        </p:sp>
        <p:cxnSp>
          <p:nvCxnSpPr>
            <p:cNvPr id="374" name="Google Shape;374;p7"/>
            <p:cNvCxnSpPr>
              <a:stCxn id="362" idx="0"/>
              <a:endCxn id="373" idx="2"/>
            </p:cNvCxnSpPr>
            <p:nvPr/>
          </p:nvCxnSpPr>
          <p:spPr>
            <a:xfrm rot="10800000">
              <a:off x="8862229" y="2663921"/>
              <a:ext cx="0" cy="401400"/>
            </a:xfrm>
            <a:prstGeom prst="straightConnector1">
              <a:avLst/>
            </a:prstGeom>
            <a:noFill/>
            <a:ln cap="flat" cmpd="sng" w="9525">
              <a:solidFill>
                <a:schemeClr val="dk1"/>
              </a:solidFill>
              <a:prstDash val="solid"/>
              <a:miter lim="800000"/>
              <a:headEnd len="sm" w="sm" type="none"/>
              <a:tailEnd len="lg" w="lg" type="triangle"/>
            </a:ln>
          </p:spPr>
        </p:cxnSp>
        <p:cxnSp>
          <p:nvCxnSpPr>
            <p:cNvPr id="375" name="Google Shape;375;p7"/>
            <p:cNvCxnSpPr>
              <a:endCxn id="361" idx="1"/>
            </p:cNvCxnSpPr>
            <p:nvPr/>
          </p:nvCxnSpPr>
          <p:spPr>
            <a:xfrm>
              <a:off x="3122426" y="4588918"/>
              <a:ext cx="4168500" cy="39300"/>
            </a:xfrm>
            <a:prstGeom prst="straightConnector1">
              <a:avLst/>
            </a:prstGeom>
            <a:noFill/>
            <a:ln cap="flat" cmpd="sng" w="9525">
              <a:solidFill>
                <a:schemeClr val="dk1"/>
              </a:solidFill>
              <a:prstDash val="solid"/>
              <a:miter lim="800000"/>
              <a:headEnd len="sm" w="sm" type="none"/>
              <a:tailEnd len="lg" w="lg" type="triangl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8"/>
          <p:cNvSpPr txBox="1"/>
          <p:nvPr>
            <p:ph idx="2" type="body"/>
          </p:nvPr>
        </p:nvSpPr>
        <p:spPr>
          <a:xfrm>
            <a:off x="371461" y="773404"/>
            <a:ext cx="11448230" cy="19781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381" name="Google Shape;381;p8"/>
          <p:cNvSpPr txBox="1"/>
          <p:nvPr>
            <p:ph type="title"/>
          </p:nvPr>
        </p:nvSpPr>
        <p:spPr>
          <a:xfrm>
            <a:off x="371476" y="1125538"/>
            <a:ext cx="11449049" cy="99251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Signing – Bob can be sure that it was from Alice</a:t>
            </a:r>
            <a:br>
              <a:rPr lang="en-US"/>
            </a:br>
            <a:endParaRPr/>
          </a:p>
        </p:txBody>
      </p:sp>
      <p:sp>
        <p:nvSpPr>
          <p:cNvPr id="382" name="Google Shape;382;p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8"/>
          <p:cNvSpPr/>
          <p:nvPr/>
        </p:nvSpPr>
        <p:spPr>
          <a:xfrm>
            <a:off x="4480582" y="3366029"/>
            <a:ext cx="2248441" cy="2031094"/>
          </a:xfrm>
          <a:prstGeom prst="foldedCorner">
            <a:avLst>
              <a:gd fmla="val 16667" name="adj"/>
            </a:avLst>
          </a:prstGeom>
          <a:solidFill>
            <a:srgbClr val="FAFBFC"/>
          </a:solidFill>
          <a:ln cap="flat" cmpd="sng" w="12700">
            <a:solidFill>
              <a:srgbClr val="19181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Container</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Message (x)</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Signature (S)</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 public key]</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OCSP(A, time)</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RA/CA/VA information</a:t>
            </a:r>
            <a:endParaRPr/>
          </a:p>
        </p:txBody>
      </p:sp>
      <p:sp>
        <p:nvSpPr>
          <p:cNvPr id="384" name="Google Shape;384;p8"/>
          <p:cNvSpPr/>
          <p:nvPr/>
        </p:nvSpPr>
        <p:spPr>
          <a:xfrm>
            <a:off x="6988213" y="2118049"/>
            <a:ext cx="3860800" cy="3789861"/>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Bob</a:t>
            </a:r>
            <a:endParaRPr/>
          </a:p>
        </p:txBody>
      </p:sp>
      <p:cxnSp>
        <p:nvCxnSpPr>
          <p:cNvPr id="385" name="Google Shape;385;p8"/>
          <p:cNvCxnSpPr>
            <a:stCxn id="386" idx="0"/>
            <a:endCxn id="387" idx="2"/>
          </p:cNvCxnSpPr>
          <p:nvPr/>
        </p:nvCxnSpPr>
        <p:spPr>
          <a:xfrm flipH="1" rot="10800000">
            <a:off x="8351360" y="4535741"/>
            <a:ext cx="721200" cy="591600"/>
          </a:xfrm>
          <a:prstGeom prst="straightConnector1">
            <a:avLst/>
          </a:prstGeom>
          <a:noFill/>
          <a:ln cap="flat" cmpd="sng" w="9525">
            <a:solidFill>
              <a:schemeClr val="dk1"/>
            </a:solidFill>
            <a:prstDash val="solid"/>
            <a:miter lim="800000"/>
            <a:headEnd len="sm" w="sm" type="none"/>
            <a:tailEnd len="lg" w="lg" type="triangle"/>
          </a:ln>
        </p:spPr>
      </p:cxnSp>
      <p:cxnSp>
        <p:nvCxnSpPr>
          <p:cNvPr id="388" name="Google Shape;388;p8"/>
          <p:cNvCxnSpPr>
            <a:endCxn id="387" idx="2"/>
          </p:cNvCxnSpPr>
          <p:nvPr/>
        </p:nvCxnSpPr>
        <p:spPr>
          <a:xfrm rot="10800000">
            <a:off x="9072598" y="4535720"/>
            <a:ext cx="832500" cy="351600"/>
          </a:xfrm>
          <a:prstGeom prst="straightConnector1">
            <a:avLst/>
          </a:prstGeom>
          <a:noFill/>
          <a:ln cap="flat" cmpd="sng" w="9525">
            <a:solidFill>
              <a:schemeClr val="dk1"/>
            </a:solidFill>
            <a:prstDash val="solid"/>
            <a:miter lim="800000"/>
            <a:headEnd len="sm" w="sm" type="none"/>
            <a:tailEnd len="lg" w="lg" type="triangle"/>
          </a:ln>
        </p:spPr>
      </p:cxnSp>
      <p:sp>
        <p:nvSpPr>
          <p:cNvPr id="389" name="Google Shape;389;p8"/>
          <p:cNvSpPr/>
          <p:nvPr/>
        </p:nvSpPr>
        <p:spPr>
          <a:xfrm>
            <a:off x="739812" y="2118049"/>
            <a:ext cx="3437466" cy="3662674"/>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Alice</a:t>
            </a:r>
            <a:endParaRPr/>
          </a:p>
        </p:txBody>
      </p:sp>
      <p:sp>
        <p:nvSpPr>
          <p:cNvPr id="390" name="Google Shape;390;p8"/>
          <p:cNvSpPr txBox="1"/>
          <p:nvPr/>
        </p:nvSpPr>
        <p:spPr>
          <a:xfrm>
            <a:off x="1173559" y="4197166"/>
            <a:ext cx="2478786" cy="584775"/>
          </a:xfrm>
          <a:prstGeom prst="rect">
            <a:avLst/>
          </a:prstGeom>
          <a:solidFill>
            <a:srgbClr val="B7FFD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S = encrypt(hash(x), A private)</a:t>
            </a:r>
            <a:endParaRPr/>
          </a:p>
        </p:txBody>
      </p:sp>
      <p:cxnSp>
        <p:nvCxnSpPr>
          <p:cNvPr id="391" name="Google Shape;391;p8"/>
          <p:cNvCxnSpPr>
            <a:endCxn id="390" idx="0"/>
          </p:cNvCxnSpPr>
          <p:nvPr/>
        </p:nvCxnSpPr>
        <p:spPr>
          <a:xfrm flipH="1">
            <a:off x="2412952" y="3717166"/>
            <a:ext cx="717300" cy="480000"/>
          </a:xfrm>
          <a:prstGeom prst="straightConnector1">
            <a:avLst/>
          </a:prstGeom>
          <a:noFill/>
          <a:ln cap="flat" cmpd="sng" w="9525">
            <a:solidFill>
              <a:schemeClr val="dk1"/>
            </a:solidFill>
            <a:prstDash val="solid"/>
            <a:miter lim="800000"/>
            <a:headEnd len="sm" w="sm" type="none"/>
            <a:tailEnd len="lg" w="lg" type="triangle"/>
          </a:ln>
        </p:spPr>
      </p:cxnSp>
      <p:cxnSp>
        <p:nvCxnSpPr>
          <p:cNvPr id="392" name="Google Shape;392;p8"/>
          <p:cNvCxnSpPr>
            <a:stCxn id="393" idx="2"/>
            <a:endCxn id="390" idx="0"/>
          </p:cNvCxnSpPr>
          <p:nvPr/>
        </p:nvCxnSpPr>
        <p:spPr>
          <a:xfrm>
            <a:off x="1444449" y="3902305"/>
            <a:ext cx="968400" cy="294900"/>
          </a:xfrm>
          <a:prstGeom prst="straightConnector1">
            <a:avLst/>
          </a:prstGeom>
          <a:noFill/>
          <a:ln cap="flat" cmpd="sng" w="9525">
            <a:solidFill>
              <a:schemeClr val="dk1"/>
            </a:solidFill>
            <a:prstDash val="solid"/>
            <a:miter lim="800000"/>
            <a:headEnd len="sm" w="sm" type="none"/>
            <a:tailEnd len="lg" w="lg" type="triangle"/>
          </a:ln>
        </p:spPr>
      </p:cxnSp>
      <p:sp>
        <p:nvSpPr>
          <p:cNvPr id="394" name="Google Shape;394;p8"/>
          <p:cNvSpPr txBox="1"/>
          <p:nvPr/>
        </p:nvSpPr>
        <p:spPr>
          <a:xfrm>
            <a:off x="1342987" y="5127341"/>
            <a:ext cx="2079012" cy="369332"/>
          </a:xfrm>
          <a:prstGeom prst="rect">
            <a:avLst/>
          </a:prstGeom>
          <a:solidFill>
            <a:srgbClr val="D8D8D8"/>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 = 0x989AE29</a:t>
            </a:r>
            <a:endParaRPr/>
          </a:p>
        </p:txBody>
      </p:sp>
      <p:cxnSp>
        <p:nvCxnSpPr>
          <p:cNvPr id="395" name="Google Shape;395;p8"/>
          <p:cNvCxnSpPr>
            <a:stCxn id="390" idx="2"/>
            <a:endCxn id="394" idx="0"/>
          </p:cNvCxnSpPr>
          <p:nvPr/>
        </p:nvCxnSpPr>
        <p:spPr>
          <a:xfrm flipH="1">
            <a:off x="2382352" y="4781941"/>
            <a:ext cx="30600" cy="345300"/>
          </a:xfrm>
          <a:prstGeom prst="straightConnector1">
            <a:avLst/>
          </a:prstGeom>
          <a:noFill/>
          <a:ln cap="flat" cmpd="sng" w="9525">
            <a:solidFill>
              <a:schemeClr val="dk1"/>
            </a:solidFill>
            <a:prstDash val="solid"/>
            <a:miter lim="800000"/>
            <a:headEnd len="sm" w="sm" type="none"/>
            <a:tailEnd len="lg" w="lg" type="triangle"/>
          </a:ln>
        </p:spPr>
      </p:cxnSp>
      <p:sp>
        <p:nvSpPr>
          <p:cNvPr id="386" name="Google Shape;386;p8"/>
          <p:cNvSpPr txBox="1"/>
          <p:nvPr/>
        </p:nvSpPr>
        <p:spPr>
          <a:xfrm>
            <a:off x="7438070" y="5127341"/>
            <a:ext cx="1826579" cy="369332"/>
          </a:xfrm>
          <a:prstGeom prst="rect">
            <a:avLst/>
          </a:prstGeom>
          <a:solidFill>
            <a:srgbClr val="D8D8D8"/>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 = 0x989AE29</a:t>
            </a:r>
            <a:endParaRPr/>
          </a:p>
        </p:txBody>
      </p:sp>
      <p:sp>
        <p:nvSpPr>
          <p:cNvPr id="396" name="Google Shape;396;p8"/>
          <p:cNvSpPr txBox="1"/>
          <p:nvPr/>
        </p:nvSpPr>
        <p:spPr>
          <a:xfrm>
            <a:off x="7676892" y="2701513"/>
            <a:ext cx="2614478" cy="646331"/>
          </a:xfrm>
          <a:prstGeom prst="rect">
            <a:avLst/>
          </a:prstGeom>
          <a:solidFill>
            <a:srgbClr val="FEF6E8"/>
          </a:solidFill>
          <a:ln cap="flat" cmpd="sng" w="9525">
            <a:solidFill>
              <a:srgbClr val="FFB12A"/>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Message to Bob = x from Alice</a:t>
            </a:r>
            <a:endParaRPr/>
          </a:p>
        </p:txBody>
      </p:sp>
      <p:sp>
        <p:nvSpPr>
          <p:cNvPr id="387" name="Google Shape;387;p8"/>
          <p:cNvSpPr txBox="1"/>
          <p:nvPr/>
        </p:nvSpPr>
        <p:spPr>
          <a:xfrm>
            <a:off x="7676892" y="3704723"/>
            <a:ext cx="2791411" cy="830997"/>
          </a:xfrm>
          <a:prstGeom prst="rect">
            <a:avLst/>
          </a:prstGeom>
          <a:solidFill>
            <a:srgbClr val="B7FFD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Verify if</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S = decrypt(hash(x), A public)</a:t>
            </a:r>
            <a:endParaRPr/>
          </a:p>
        </p:txBody>
      </p:sp>
      <p:cxnSp>
        <p:nvCxnSpPr>
          <p:cNvPr id="397" name="Google Shape;397;p8"/>
          <p:cNvCxnSpPr>
            <a:stCxn id="387" idx="0"/>
            <a:endCxn id="396" idx="2"/>
          </p:cNvCxnSpPr>
          <p:nvPr/>
        </p:nvCxnSpPr>
        <p:spPr>
          <a:xfrm rot="10800000">
            <a:off x="8984098" y="3347723"/>
            <a:ext cx="88500" cy="357000"/>
          </a:xfrm>
          <a:prstGeom prst="straightConnector1">
            <a:avLst/>
          </a:prstGeom>
          <a:noFill/>
          <a:ln cap="flat" cmpd="sng" w="9525">
            <a:solidFill>
              <a:schemeClr val="dk1"/>
            </a:solidFill>
            <a:prstDash val="solid"/>
            <a:miter lim="800000"/>
            <a:headEnd len="sm" w="sm" type="none"/>
            <a:tailEnd len="lg" w="lg" type="triangle"/>
          </a:ln>
        </p:spPr>
      </p:cxnSp>
      <p:cxnSp>
        <p:nvCxnSpPr>
          <p:cNvPr id="398" name="Google Shape;398;p8"/>
          <p:cNvCxnSpPr>
            <a:stCxn id="394" idx="3"/>
            <a:endCxn id="383" idx="1"/>
          </p:cNvCxnSpPr>
          <p:nvPr/>
        </p:nvCxnSpPr>
        <p:spPr>
          <a:xfrm flipH="1" rot="10800000">
            <a:off x="3421999" y="4381707"/>
            <a:ext cx="1058700" cy="930300"/>
          </a:xfrm>
          <a:prstGeom prst="straightConnector1">
            <a:avLst/>
          </a:prstGeom>
          <a:noFill/>
          <a:ln cap="flat" cmpd="sng" w="9525">
            <a:solidFill>
              <a:schemeClr val="dk1"/>
            </a:solidFill>
            <a:prstDash val="solid"/>
            <a:miter lim="800000"/>
            <a:headEnd len="sm" w="sm" type="none"/>
            <a:tailEnd len="lg" w="lg" type="triangle"/>
          </a:ln>
        </p:spPr>
      </p:cxnSp>
      <p:pic>
        <p:nvPicPr>
          <p:cNvPr descr="Key clip art clipart" id="399" name="Google Shape;399;p8"/>
          <p:cNvPicPr preferRelativeResize="0"/>
          <p:nvPr/>
        </p:nvPicPr>
        <p:blipFill rotWithShape="1">
          <a:blip r:embed="rId3">
            <a:alphaModFix/>
          </a:blip>
          <a:srcRect b="0" l="0" r="0" t="0"/>
          <a:stretch/>
        </p:blipFill>
        <p:spPr>
          <a:xfrm>
            <a:off x="1065512" y="2804054"/>
            <a:ext cx="757874" cy="745200"/>
          </a:xfrm>
          <a:prstGeom prst="rect">
            <a:avLst/>
          </a:prstGeom>
          <a:noFill/>
          <a:ln>
            <a:noFill/>
          </a:ln>
        </p:spPr>
      </p:pic>
      <p:sp>
        <p:nvSpPr>
          <p:cNvPr id="393" name="Google Shape;393;p8"/>
          <p:cNvSpPr txBox="1"/>
          <p:nvPr/>
        </p:nvSpPr>
        <p:spPr>
          <a:xfrm>
            <a:off x="839153" y="3532973"/>
            <a:ext cx="12105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 private</a:t>
            </a:r>
            <a:endParaRPr/>
          </a:p>
        </p:txBody>
      </p:sp>
      <p:pic>
        <p:nvPicPr>
          <p:cNvPr descr="Free key clipart the cliparts" id="400" name="Google Shape;400;p8"/>
          <p:cNvPicPr preferRelativeResize="0"/>
          <p:nvPr/>
        </p:nvPicPr>
        <p:blipFill rotWithShape="1">
          <a:blip r:embed="rId4">
            <a:alphaModFix/>
          </a:blip>
          <a:srcRect b="0" l="0" r="0" t="0"/>
          <a:stretch/>
        </p:blipFill>
        <p:spPr>
          <a:xfrm>
            <a:off x="9408959" y="4745495"/>
            <a:ext cx="759321" cy="746702"/>
          </a:xfrm>
          <a:prstGeom prst="rect">
            <a:avLst/>
          </a:prstGeom>
          <a:noFill/>
          <a:ln>
            <a:noFill/>
          </a:ln>
        </p:spPr>
      </p:pic>
      <p:sp>
        <p:nvSpPr>
          <p:cNvPr id="401" name="Google Shape;401;p8"/>
          <p:cNvSpPr txBox="1"/>
          <p:nvPr/>
        </p:nvSpPr>
        <p:spPr>
          <a:xfrm>
            <a:off x="9285868" y="5493946"/>
            <a:ext cx="10055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 public</a:t>
            </a:r>
            <a:endParaRPr/>
          </a:p>
        </p:txBody>
      </p:sp>
      <p:cxnSp>
        <p:nvCxnSpPr>
          <p:cNvPr id="402" name="Google Shape;402;p8"/>
          <p:cNvCxnSpPr>
            <a:endCxn id="383" idx="1"/>
          </p:cNvCxnSpPr>
          <p:nvPr/>
        </p:nvCxnSpPr>
        <p:spPr>
          <a:xfrm>
            <a:off x="3942982" y="3393976"/>
            <a:ext cx="537600" cy="987600"/>
          </a:xfrm>
          <a:prstGeom prst="straightConnector1">
            <a:avLst/>
          </a:prstGeom>
          <a:noFill/>
          <a:ln cap="flat" cmpd="sng" w="9525">
            <a:solidFill>
              <a:schemeClr val="dk1"/>
            </a:solidFill>
            <a:prstDash val="solid"/>
            <a:miter lim="800000"/>
            <a:headEnd len="sm" w="sm" type="none"/>
            <a:tailEnd len="lg" w="lg" type="triangle"/>
          </a:ln>
        </p:spPr>
      </p:cxnSp>
      <p:cxnSp>
        <p:nvCxnSpPr>
          <p:cNvPr id="403" name="Google Shape;403;p8"/>
          <p:cNvCxnSpPr>
            <a:stCxn id="383" idx="3"/>
          </p:cNvCxnSpPr>
          <p:nvPr/>
        </p:nvCxnSpPr>
        <p:spPr>
          <a:xfrm>
            <a:off x="6729023" y="4381576"/>
            <a:ext cx="688800" cy="930300"/>
          </a:xfrm>
          <a:prstGeom prst="straightConnector1">
            <a:avLst/>
          </a:prstGeom>
          <a:noFill/>
          <a:ln cap="flat" cmpd="sng" w="9525">
            <a:solidFill>
              <a:schemeClr val="dk1"/>
            </a:solidFill>
            <a:prstDash val="solid"/>
            <a:miter lim="800000"/>
            <a:headEnd len="sm" w="sm" type="none"/>
            <a:tailEnd len="lg" w="lg" type="triangle"/>
          </a:ln>
        </p:spPr>
      </p:cxnSp>
      <p:cxnSp>
        <p:nvCxnSpPr>
          <p:cNvPr id="404" name="Google Shape;404;p8"/>
          <p:cNvCxnSpPr>
            <a:stCxn id="383" idx="3"/>
            <a:endCxn id="387" idx="1"/>
          </p:cNvCxnSpPr>
          <p:nvPr/>
        </p:nvCxnSpPr>
        <p:spPr>
          <a:xfrm flipH="1" rot="10800000">
            <a:off x="6729023" y="4120276"/>
            <a:ext cx="948000" cy="261300"/>
          </a:xfrm>
          <a:prstGeom prst="straightConnector1">
            <a:avLst/>
          </a:prstGeom>
          <a:noFill/>
          <a:ln cap="flat" cmpd="sng" w="9525">
            <a:solidFill>
              <a:schemeClr val="dk1"/>
            </a:solidFill>
            <a:prstDash val="solid"/>
            <a:miter lim="800000"/>
            <a:headEnd len="sm" w="sm" type="none"/>
            <a:tailEnd len="lg" w="lg" type="triangle"/>
          </a:ln>
        </p:spPr>
      </p:cxnSp>
      <p:sp>
        <p:nvSpPr>
          <p:cNvPr id="405" name="Google Shape;405;p8"/>
          <p:cNvSpPr txBox="1"/>
          <p:nvPr/>
        </p:nvSpPr>
        <p:spPr>
          <a:xfrm>
            <a:off x="2049745" y="2899352"/>
            <a:ext cx="1625600" cy="646331"/>
          </a:xfrm>
          <a:prstGeom prst="rect">
            <a:avLst/>
          </a:prstGeom>
          <a:solidFill>
            <a:srgbClr val="FEF6E8"/>
          </a:solidFill>
          <a:ln cap="flat" cmpd="sng" w="9525">
            <a:solidFill>
              <a:srgbClr val="FFB12A"/>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Message to Bob = x</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9"/>
          <p:cNvSpPr txBox="1"/>
          <p:nvPr>
            <p:ph idx="2" type="body"/>
          </p:nvPr>
        </p:nvSpPr>
        <p:spPr>
          <a:xfrm>
            <a:off x="371461" y="773404"/>
            <a:ext cx="11448230" cy="19781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412" name="Google Shape;412;p9"/>
          <p:cNvSpPr txBox="1"/>
          <p:nvPr>
            <p:ph type="title"/>
          </p:nvPr>
        </p:nvSpPr>
        <p:spPr>
          <a:xfrm>
            <a:off x="371476" y="1125538"/>
            <a:ext cx="11449049" cy="99251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US"/>
              <a:t>Timestamping – Alice creates evidence about existence of some data in specific time</a:t>
            </a:r>
            <a:endParaRPr/>
          </a:p>
        </p:txBody>
      </p:sp>
      <p:sp>
        <p:nvSpPr>
          <p:cNvPr id="413" name="Google Shape;413;p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pSp>
        <p:nvGrpSpPr>
          <p:cNvPr id="414" name="Google Shape;414;p9"/>
          <p:cNvGrpSpPr/>
          <p:nvPr/>
        </p:nvGrpSpPr>
        <p:grpSpPr>
          <a:xfrm>
            <a:off x="760833" y="2294735"/>
            <a:ext cx="10109201" cy="3789861"/>
            <a:chOff x="592667" y="1434260"/>
            <a:chExt cx="10109201" cy="3789861"/>
          </a:xfrm>
        </p:grpSpPr>
        <p:sp>
          <p:nvSpPr>
            <p:cNvPr id="415" name="Google Shape;415;p9"/>
            <p:cNvSpPr/>
            <p:nvPr/>
          </p:nvSpPr>
          <p:spPr>
            <a:xfrm>
              <a:off x="4610597" y="2980104"/>
              <a:ext cx="1971281" cy="1972896"/>
            </a:xfrm>
            <a:prstGeom prst="foldedCorner">
              <a:avLst>
                <a:gd fmla="val 16667" name="adj"/>
              </a:avLst>
            </a:prstGeom>
            <a:solidFill>
              <a:srgbClr val="FAFBFC"/>
            </a:solidFill>
            <a:ln cap="flat" cmpd="sng" w="12700">
              <a:solidFill>
                <a:srgbClr val="19181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Container</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Hash (h)</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Timestamp (TS)</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 public key]</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OCSP(T, time)</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RA/CA/VA information</a:t>
              </a:r>
              <a:endParaRPr/>
            </a:p>
          </p:txBody>
        </p:sp>
        <p:sp>
          <p:nvSpPr>
            <p:cNvPr id="416" name="Google Shape;416;p9"/>
            <p:cNvSpPr/>
            <p:nvPr/>
          </p:nvSpPr>
          <p:spPr>
            <a:xfrm>
              <a:off x="6841068" y="1434260"/>
              <a:ext cx="3860800" cy="3789861"/>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Alice</a:t>
              </a:r>
              <a:endParaRPr/>
            </a:p>
          </p:txBody>
        </p:sp>
        <p:cxnSp>
          <p:nvCxnSpPr>
            <p:cNvPr id="417" name="Google Shape;417;p9"/>
            <p:cNvCxnSpPr>
              <a:stCxn id="418" idx="0"/>
              <a:endCxn id="419" idx="2"/>
            </p:cNvCxnSpPr>
            <p:nvPr/>
          </p:nvCxnSpPr>
          <p:spPr>
            <a:xfrm flipH="1" rot="10800000">
              <a:off x="8110726" y="3898107"/>
              <a:ext cx="795900" cy="749700"/>
            </a:xfrm>
            <a:prstGeom prst="straightConnector1">
              <a:avLst/>
            </a:prstGeom>
            <a:noFill/>
            <a:ln cap="flat" cmpd="sng" w="9525">
              <a:solidFill>
                <a:schemeClr val="dk1"/>
              </a:solidFill>
              <a:prstDash val="solid"/>
              <a:miter lim="800000"/>
              <a:headEnd len="sm" w="sm" type="none"/>
              <a:tailEnd len="lg" w="lg" type="triangle"/>
            </a:ln>
          </p:spPr>
        </p:cxnSp>
        <p:cxnSp>
          <p:nvCxnSpPr>
            <p:cNvPr id="420" name="Google Shape;420;p9"/>
            <p:cNvCxnSpPr>
              <a:endCxn id="419" idx="2"/>
            </p:cNvCxnSpPr>
            <p:nvPr/>
          </p:nvCxnSpPr>
          <p:spPr>
            <a:xfrm rot="10800000">
              <a:off x="8906708" y="3898098"/>
              <a:ext cx="851400" cy="305400"/>
            </a:xfrm>
            <a:prstGeom prst="straightConnector1">
              <a:avLst/>
            </a:prstGeom>
            <a:noFill/>
            <a:ln cap="flat" cmpd="sng" w="9525">
              <a:solidFill>
                <a:schemeClr val="dk1"/>
              </a:solidFill>
              <a:prstDash val="solid"/>
              <a:miter lim="800000"/>
              <a:headEnd len="sm" w="sm" type="none"/>
              <a:tailEnd len="lg" w="lg" type="triangle"/>
            </a:ln>
          </p:spPr>
        </p:cxnSp>
        <p:sp>
          <p:nvSpPr>
            <p:cNvPr id="421" name="Google Shape;421;p9"/>
            <p:cNvSpPr/>
            <p:nvPr/>
          </p:nvSpPr>
          <p:spPr>
            <a:xfrm>
              <a:off x="592667" y="1434260"/>
              <a:ext cx="3437466" cy="3662674"/>
            </a:xfrm>
            <a:prstGeom prst="rect">
              <a:avLst/>
            </a:prstGeom>
            <a:solidFill>
              <a:srgbClr val="D3C4ED"/>
            </a:solidFill>
            <a:ln cap="flat" cmpd="sng" w="12700">
              <a:solidFill>
                <a:schemeClr val="accent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TSA</a:t>
              </a:r>
              <a:endParaRPr/>
            </a:p>
          </p:txBody>
        </p:sp>
        <p:sp>
          <p:nvSpPr>
            <p:cNvPr id="422" name="Google Shape;422;p9"/>
            <p:cNvSpPr txBox="1"/>
            <p:nvPr/>
          </p:nvSpPr>
          <p:spPr>
            <a:xfrm>
              <a:off x="2170175" y="2525554"/>
              <a:ext cx="1625600" cy="369332"/>
            </a:xfrm>
            <a:prstGeom prst="rect">
              <a:avLst/>
            </a:prstGeom>
            <a:solidFill>
              <a:srgbClr val="FEF6E8"/>
            </a:solidFill>
            <a:ln cap="flat" cmpd="sng" w="9525">
              <a:solidFill>
                <a:srgbClr val="FFB12A"/>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h</a:t>
              </a:r>
              <a:endParaRPr/>
            </a:p>
          </p:txBody>
        </p:sp>
        <p:sp>
          <p:nvSpPr>
            <p:cNvPr id="423" name="Google Shape;423;p9"/>
            <p:cNvSpPr txBox="1"/>
            <p:nvPr/>
          </p:nvSpPr>
          <p:spPr>
            <a:xfrm>
              <a:off x="918368" y="3482599"/>
              <a:ext cx="2586832" cy="646331"/>
            </a:xfrm>
            <a:prstGeom prst="rect">
              <a:avLst/>
            </a:prstGeom>
            <a:solidFill>
              <a:srgbClr val="B7FFD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TS = encrypt(h &amp; time, T private)</a:t>
              </a:r>
              <a:endParaRPr/>
            </a:p>
          </p:txBody>
        </p:sp>
        <p:cxnSp>
          <p:nvCxnSpPr>
            <p:cNvPr id="424" name="Google Shape;424;p9"/>
            <p:cNvCxnSpPr>
              <a:stCxn id="422" idx="2"/>
              <a:endCxn id="423" idx="0"/>
            </p:cNvCxnSpPr>
            <p:nvPr/>
          </p:nvCxnSpPr>
          <p:spPr>
            <a:xfrm flipH="1">
              <a:off x="2211675" y="2894886"/>
              <a:ext cx="771300" cy="587700"/>
            </a:xfrm>
            <a:prstGeom prst="straightConnector1">
              <a:avLst/>
            </a:prstGeom>
            <a:noFill/>
            <a:ln cap="flat" cmpd="sng" w="9525">
              <a:solidFill>
                <a:schemeClr val="dk1"/>
              </a:solidFill>
              <a:prstDash val="solid"/>
              <a:miter lim="800000"/>
              <a:headEnd len="sm" w="sm" type="none"/>
              <a:tailEnd len="lg" w="lg" type="triangle"/>
            </a:ln>
          </p:spPr>
        </p:cxnSp>
        <p:cxnSp>
          <p:nvCxnSpPr>
            <p:cNvPr id="425" name="Google Shape;425;p9"/>
            <p:cNvCxnSpPr>
              <a:stCxn id="426" idx="2"/>
              <a:endCxn id="423" idx="0"/>
            </p:cNvCxnSpPr>
            <p:nvPr/>
          </p:nvCxnSpPr>
          <p:spPr>
            <a:xfrm>
              <a:off x="1297304" y="3218516"/>
              <a:ext cx="914400" cy="264000"/>
            </a:xfrm>
            <a:prstGeom prst="straightConnector1">
              <a:avLst/>
            </a:prstGeom>
            <a:noFill/>
            <a:ln cap="flat" cmpd="sng" w="9525">
              <a:solidFill>
                <a:schemeClr val="dk1"/>
              </a:solidFill>
              <a:prstDash val="solid"/>
              <a:miter lim="800000"/>
              <a:headEnd len="sm" w="sm" type="none"/>
              <a:tailEnd len="lg" w="lg" type="triangle"/>
            </a:ln>
          </p:spPr>
        </p:cxnSp>
        <p:sp>
          <p:nvSpPr>
            <p:cNvPr id="427" name="Google Shape;427;p9"/>
            <p:cNvSpPr txBox="1"/>
            <p:nvPr/>
          </p:nvSpPr>
          <p:spPr>
            <a:xfrm>
              <a:off x="1101479" y="4443552"/>
              <a:ext cx="2223820" cy="369332"/>
            </a:xfrm>
            <a:prstGeom prst="rect">
              <a:avLst/>
            </a:prstGeom>
            <a:solidFill>
              <a:srgbClr val="D8D8D8"/>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TS = 0x989AE29</a:t>
              </a:r>
              <a:endParaRPr/>
            </a:p>
          </p:txBody>
        </p:sp>
        <p:cxnSp>
          <p:nvCxnSpPr>
            <p:cNvPr id="428" name="Google Shape;428;p9"/>
            <p:cNvCxnSpPr>
              <a:stCxn id="423" idx="2"/>
              <a:endCxn id="427" idx="0"/>
            </p:cNvCxnSpPr>
            <p:nvPr/>
          </p:nvCxnSpPr>
          <p:spPr>
            <a:xfrm>
              <a:off x="2211784" y="4128930"/>
              <a:ext cx="1500" cy="314700"/>
            </a:xfrm>
            <a:prstGeom prst="straightConnector1">
              <a:avLst/>
            </a:prstGeom>
            <a:noFill/>
            <a:ln cap="flat" cmpd="sng" w="9525">
              <a:solidFill>
                <a:schemeClr val="dk1"/>
              </a:solidFill>
              <a:prstDash val="solid"/>
              <a:miter lim="800000"/>
              <a:headEnd len="sm" w="sm" type="none"/>
              <a:tailEnd len="lg" w="lg" type="triangle"/>
            </a:ln>
          </p:spPr>
        </p:cxnSp>
        <p:sp>
          <p:nvSpPr>
            <p:cNvPr id="418" name="Google Shape;418;p9"/>
            <p:cNvSpPr txBox="1"/>
            <p:nvPr/>
          </p:nvSpPr>
          <p:spPr>
            <a:xfrm>
              <a:off x="7059782" y="4647807"/>
              <a:ext cx="2101887" cy="369332"/>
            </a:xfrm>
            <a:prstGeom prst="rect">
              <a:avLst/>
            </a:prstGeom>
            <a:solidFill>
              <a:srgbClr val="D8D8D8"/>
            </a:solid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TS = 0x989AE29</a:t>
              </a:r>
              <a:endParaRPr/>
            </a:p>
          </p:txBody>
        </p:sp>
        <p:sp>
          <p:nvSpPr>
            <p:cNvPr id="429" name="Google Shape;429;p9"/>
            <p:cNvSpPr txBox="1"/>
            <p:nvPr/>
          </p:nvSpPr>
          <p:spPr>
            <a:xfrm>
              <a:off x="7620000" y="2156223"/>
              <a:ext cx="2463265" cy="369332"/>
            </a:xfrm>
            <a:prstGeom prst="rect">
              <a:avLst/>
            </a:prstGeom>
            <a:solidFill>
              <a:srgbClr val="FEF6E8"/>
            </a:solidFill>
            <a:ln cap="flat" cmpd="sng" w="9525">
              <a:solidFill>
                <a:srgbClr val="FFB12A"/>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h = hash(data) </a:t>
              </a:r>
              <a:endParaRPr/>
            </a:p>
          </p:txBody>
        </p:sp>
        <p:sp>
          <p:nvSpPr>
            <p:cNvPr id="419" name="Google Shape;419;p9"/>
            <p:cNvSpPr txBox="1"/>
            <p:nvPr/>
          </p:nvSpPr>
          <p:spPr>
            <a:xfrm>
              <a:off x="7421532" y="2974768"/>
              <a:ext cx="2970352" cy="923330"/>
            </a:xfrm>
            <a:prstGeom prst="rect">
              <a:avLst/>
            </a:prstGeom>
            <a:solidFill>
              <a:srgbClr val="B7FFD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Verify if</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TS = decrypt(hash(data), T public)</a:t>
              </a:r>
              <a:endParaRPr/>
            </a:p>
          </p:txBody>
        </p:sp>
        <p:cxnSp>
          <p:nvCxnSpPr>
            <p:cNvPr id="430" name="Google Shape;430;p9"/>
            <p:cNvCxnSpPr>
              <a:stCxn id="429" idx="1"/>
              <a:endCxn id="422" idx="3"/>
            </p:cNvCxnSpPr>
            <p:nvPr/>
          </p:nvCxnSpPr>
          <p:spPr>
            <a:xfrm flipH="1">
              <a:off x="3795900" y="2340889"/>
              <a:ext cx="3824100" cy="369300"/>
            </a:xfrm>
            <a:prstGeom prst="straightConnector1">
              <a:avLst/>
            </a:prstGeom>
            <a:noFill/>
            <a:ln cap="flat" cmpd="sng" w="9525">
              <a:solidFill>
                <a:schemeClr val="dk1"/>
              </a:solidFill>
              <a:prstDash val="solid"/>
              <a:miter lim="800000"/>
              <a:headEnd len="sm" w="sm" type="none"/>
              <a:tailEnd len="lg" w="lg" type="triangle"/>
            </a:ln>
          </p:spPr>
        </p:cxnSp>
        <p:cxnSp>
          <p:nvCxnSpPr>
            <p:cNvPr id="431" name="Google Shape;431;p9"/>
            <p:cNvCxnSpPr>
              <a:stCxn id="427" idx="3"/>
              <a:endCxn id="415" idx="1"/>
            </p:cNvCxnSpPr>
            <p:nvPr/>
          </p:nvCxnSpPr>
          <p:spPr>
            <a:xfrm flipH="1" rot="10800000">
              <a:off x="3325299" y="3966418"/>
              <a:ext cx="1285200" cy="661800"/>
            </a:xfrm>
            <a:prstGeom prst="straightConnector1">
              <a:avLst/>
            </a:prstGeom>
            <a:noFill/>
            <a:ln cap="flat" cmpd="sng" w="9525">
              <a:solidFill>
                <a:schemeClr val="dk1"/>
              </a:solidFill>
              <a:prstDash val="solid"/>
              <a:miter lim="800000"/>
              <a:headEnd len="sm" w="sm" type="none"/>
              <a:tailEnd len="lg" w="lg" type="triangle"/>
            </a:ln>
          </p:spPr>
        </p:cxnSp>
        <p:pic>
          <p:nvPicPr>
            <p:cNvPr descr="Key clip art clipart" id="432" name="Google Shape;432;p9"/>
            <p:cNvPicPr preferRelativeResize="0"/>
            <p:nvPr/>
          </p:nvPicPr>
          <p:blipFill rotWithShape="1">
            <a:blip r:embed="rId3">
              <a:alphaModFix/>
            </a:blip>
            <a:srcRect b="0" l="0" r="0" t="0"/>
            <a:stretch/>
          </p:blipFill>
          <p:spPr>
            <a:xfrm>
              <a:off x="918367" y="2120265"/>
              <a:ext cx="757874" cy="745200"/>
            </a:xfrm>
            <a:prstGeom prst="rect">
              <a:avLst/>
            </a:prstGeom>
            <a:noFill/>
            <a:ln>
              <a:noFill/>
            </a:ln>
          </p:spPr>
        </p:pic>
        <p:sp>
          <p:nvSpPr>
            <p:cNvPr id="426" name="Google Shape;426;p9"/>
            <p:cNvSpPr txBox="1"/>
            <p:nvPr/>
          </p:nvSpPr>
          <p:spPr>
            <a:xfrm>
              <a:off x="692008" y="2849184"/>
              <a:ext cx="12105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 private</a:t>
              </a:r>
              <a:endParaRPr/>
            </a:p>
          </p:txBody>
        </p:sp>
        <p:pic>
          <p:nvPicPr>
            <p:cNvPr descr="Free key clipart the cliparts" id="433" name="Google Shape;433;p9"/>
            <p:cNvPicPr preferRelativeResize="0"/>
            <p:nvPr/>
          </p:nvPicPr>
          <p:blipFill rotWithShape="1">
            <a:blip r:embed="rId4">
              <a:alphaModFix/>
            </a:blip>
            <a:srcRect b="0" l="0" r="0" t="0"/>
            <a:stretch/>
          </p:blipFill>
          <p:spPr>
            <a:xfrm>
              <a:off x="9261814" y="4061706"/>
              <a:ext cx="759321" cy="746702"/>
            </a:xfrm>
            <a:prstGeom prst="rect">
              <a:avLst/>
            </a:prstGeom>
            <a:noFill/>
            <a:ln>
              <a:noFill/>
            </a:ln>
          </p:spPr>
        </p:pic>
        <p:sp>
          <p:nvSpPr>
            <p:cNvPr id="434" name="Google Shape;434;p9"/>
            <p:cNvSpPr txBox="1"/>
            <p:nvPr/>
          </p:nvSpPr>
          <p:spPr>
            <a:xfrm>
              <a:off x="9138723" y="4810157"/>
              <a:ext cx="10055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 public</a:t>
              </a:r>
              <a:endParaRPr/>
            </a:p>
          </p:txBody>
        </p:sp>
        <p:cxnSp>
          <p:nvCxnSpPr>
            <p:cNvPr id="435" name="Google Shape;435;p9"/>
            <p:cNvCxnSpPr>
              <a:stCxn id="422" idx="3"/>
              <a:endCxn id="415" idx="1"/>
            </p:cNvCxnSpPr>
            <p:nvPr/>
          </p:nvCxnSpPr>
          <p:spPr>
            <a:xfrm>
              <a:off x="3795775" y="2710220"/>
              <a:ext cx="814800" cy="1256400"/>
            </a:xfrm>
            <a:prstGeom prst="straightConnector1">
              <a:avLst/>
            </a:prstGeom>
            <a:noFill/>
            <a:ln cap="flat" cmpd="sng" w="9525">
              <a:solidFill>
                <a:schemeClr val="dk1"/>
              </a:solidFill>
              <a:prstDash val="solid"/>
              <a:miter lim="800000"/>
              <a:headEnd len="sm" w="sm" type="none"/>
              <a:tailEnd len="lg" w="lg" type="triangle"/>
            </a:ln>
          </p:spPr>
        </p:cxnSp>
        <p:cxnSp>
          <p:nvCxnSpPr>
            <p:cNvPr id="436" name="Google Shape;436;p9"/>
            <p:cNvCxnSpPr>
              <a:stCxn id="415" idx="3"/>
            </p:cNvCxnSpPr>
            <p:nvPr/>
          </p:nvCxnSpPr>
          <p:spPr>
            <a:xfrm>
              <a:off x="6581878" y="3966552"/>
              <a:ext cx="688800" cy="661800"/>
            </a:xfrm>
            <a:prstGeom prst="straightConnector1">
              <a:avLst/>
            </a:prstGeom>
            <a:noFill/>
            <a:ln cap="flat" cmpd="sng" w="9525">
              <a:solidFill>
                <a:schemeClr val="dk1"/>
              </a:solidFill>
              <a:prstDash val="solid"/>
              <a:miter lim="800000"/>
              <a:headEnd len="sm" w="sm" type="none"/>
              <a:tailEnd len="lg" w="lg" type="triangle"/>
            </a:ln>
          </p:spPr>
        </p:cxnSp>
        <p:cxnSp>
          <p:nvCxnSpPr>
            <p:cNvPr id="437" name="Google Shape;437;p9"/>
            <p:cNvCxnSpPr>
              <a:stCxn id="415" idx="3"/>
              <a:endCxn id="419" idx="1"/>
            </p:cNvCxnSpPr>
            <p:nvPr/>
          </p:nvCxnSpPr>
          <p:spPr>
            <a:xfrm flipH="1" rot="10800000">
              <a:off x="6581878" y="3436452"/>
              <a:ext cx="839700" cy="530100"/>
            </a:xfrm>
            <a:prstGeom prst="straightConnector1">
              <a:avLst/>
            </a:prstGeom>
            <a:noFill/>
            <a:ln cap="flat" cmpd="sng" w="9525">
              <a:solidFill>
                <a:schemeClr val="dk1"/>
              </a:solidFill>
              <a:prstDash val="solid"/>
              <a:miter lim="800000"/>
              <a:headEnd len="sm" w="sm" type="none"/>
              <a:tailEnd len="lg" w="lg" type="triangle"/>
            </a:ln>
          </p:spPr>
        </p:cxnSp>
        <p:cxnSp>
          <p:nvCxnSpPr>
            <p:cNvPr id="438" name="Google Shape;438;p9"/>
            <p:cNvCxnSpPr>
              <a:stCxn id="419" idx="0"/>
              <a:endCxn id="429" idx="2"/>
            </p:cNvCxnSpPr>
            <p:nvPr/>
          </p:nvCxnSpPr>
          <p:spPr>
            <a:xfrm rot="10800000">
              <a:off x="8851508" y="2525668"/>
              <a:ext cx="55200" cy="449100"/>
            </a:xfrm>
            <a:prstGeom prst="straightConnector1">
              <a:avLst/>
            </a:prstGeom>
            <a:noFill/>
            <a:ln cap="flat" cmpd="sng" w="9525">
              <a:solidFill>
                <a:schemeClr val="dk1"/>
              </a:solidFill>
              <a:prstDash val="solid"/>
              <a:miter lim="800000"/>
              <a:headEnd len="sm" w="sm" type="none"/>
              <a:tailEnd len="lg" w="lg" type="triangl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0"/>
          <p:cNvSpPr txBox="1"/>
          <p:nvPr>
            <p:ph idx="1" type="body"/>
          </p:nvPr>
        </p:nvSpPr>
        <p:spPr>
          <a:xfrm>
            <a:off x="5703885" y="1125538"/>
            <a:ext cx="6117718"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444" name="Google Shape;444;p10"/>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US"/>
              <a:t>Private key is kept secret - high confidentiality.</a:t>
            </a:r>
            <a:endParaRPr/>
          </a:p>
          <a:p>
            <a:pPr indent="-228600" lvl="1" marL="685800" rtl="0" algn="l">
              <a:lnSpc>
                <a:spcPct val="120000"/>
              </a:lnSpc>
              <a:spcBef>
                <a:spcPts val="500"/>
              </a:spcBef>
              <a:spcAft>
                <a:spcPts val="0"/>
              </a:spcAft>
              <a:buClr>
                <a:schemeClr val="dk1"/>
              </a:buClr>
              <a:buSzPts val="1400"/>
              <a:buChar char="•"/>
            </a:pPr>
            <a:r>
              <a:rPr lang="en-US"/>
              <a:t>HSM, SSCD, QSCD etc.</a:t>
            </a:r>
            <a:endParaRPr/>
          </a:p>
          <a:p>
            <a:pPr indent="-228600" lvl="1" marL="685800" rtl="0" algn="l">
              <a:lnSpc>
                <a:spcPct val="120000"/>
              </a:lnSpc>
              <a:spcBef>
                <a:spcPts val="500"/>
              </a:spcBef>
              <a:spcAft>
                <a:spcPts val="0"/>
              </a:spcAft>
              <a:buClr>
                <a:schemeClr val="dk1"/>
              </a:buClr>
              <a:buSzPts val="1400"/>
              <a:buChar char="•"/>
            </a:pPr>
            <a:r>
              <a:rPr lang="en-US"/>
              <a:t>PIN is not your private key.</a:t>
            </a:r>
            <a:endParaRPr/>
          </a:p>
          <a:p>
            <a:pPr indent="-285750" lvl="0" marL="285750" rtl="0" algn="l">
              <a:lnSpc>
                <a:spcPct val="120000"/>
              </a:lnSpc>
              <a:spcBef>
                <a:spcPts val="500"/>
              </a:spcBef>
              <a:spcAft>
                <a:spcPts val="0"/>
              </a:spcAft>
              <a:buClr>
                <a:schemeClr val="dk1"/>
              </a:buClr>
              <a:buSzPts val="1400"/>
              <a:buChar char="•"/>
            </a:pPr>
            <a:r>
              <a:rPr lang="en-US"/>
              <a:t>Public key is available – high integrity and availability.</a:t>
            </a:r>
            <a:endParaRPr/>
          </a:p>
          <a:p>
            <a:pPr indent="-228600" lvl="1" marL="685800" rtl="0" algn="l">
              <a:lnSpc>
                <a:spcPct val="120000"/>
              </a:lnSpc>
              <a:spcBef>
                <a:spcPts val="500"/>
              </a:spcBef>
              <a:spcAft>
                <a:spcPts val="0"/>
              </a:spcAft>
              <a:buClr>
                <a:schemeClr val="dk1"/>
              </a:buClr>
              <a:buSzPts val="1400"/>
              <a:buChar char="•"/>
            </a:pPr>
            <a:r>
              <a:rPr lang="en-US"/>
              <a:t>RA/CA/VA audits and insurance.</a:t>
            </a:r>
            <a:endParaRPr/>
          </a:p>
          <a:p>
            <a:pPr indent="-285750" lvl="0" marL="285750" rtl="0" algn="l">
              <a:lnSpc>
                <a:spcPct val="120000"/>
              </a:lnSpc>
              <a:spcBef>
                <a:spcPts val="500"/>
              </a:spcBef>
              <a:spcAft>
                <a:spcPts val="0"/>
              </a:spcAft>
              <a:buClr>
                <a:schemeClr val="dk1"/>
              </a:buClr>
              <a:buSzPts val="1400"/>
              <a:buChar char="•"/>
            </a:pPr>
            <a:r>
              <a:rPr lang="en-US"/>
              <a:t>Mathematics is correctly implemented.</a:t>
            </a:r>
            <a:endParaRPr/>
          </a:p>
          <a:p>
            <a:pPr indent="-228600" lvl="1" marL="685800" rtl="0" algn="l">
              <a:lnSpc>
                <a:spcPct val="120000"/>
              </a:lnSpc>
              <a:spcBef>
                <a:spcPts val="500"/>
              </a:spcBef>
              <a:spcAft>
                <a:spcPts val="0"/>
              </a:spcAft>
              <a:buClr>
                <a:schemeClr val="dk1"/>
              </a:buClr>
              <a:buSzPts val="1400"/>
              <a:buChar char="•"/>
            </a:pPr>
            <a:r>
              <a:rPr lang="en-US"/>
              <a:t>ROCA-vulnerability in 2017!</a:t>
            </a:r>
            <a:endParaRPr/>
          </a:p>
          <a:p>
            <a:pPr indent="-228600" lvl="1" marL="685800" rtl="0" algn="l">
              <a:lnSpc>
                <a:spcPct val="120000"/>
              </a:lnSpc>
              <a:spcBef>
                <a:spcPts val="500"/>
              </a:spcBef>
              <a:spcAft>
                <a:spcPts val="0"/>
              </a:spcAft>
              <a:buClr>
                <a:schemeClr val="dk1"/>
              </a:buClr>
              <a:buSzPts val="1400"/>
              <a:buChar char="•"/>
            </a:pPr>
            <a:r>
              <a:rPr lang="en-US" u="sng">
                <a:solidFill>
                  <a:schemeClr val="hlink"/>
                </a:solidFill>
                <a:hlinkClick r:id="rId3"/>
              </a:rPr>
              <a:t>https://arstechnica.com/information-technology/2017/10/crippling-crypto-weakness-opens-millions-of-smartcards-to-cloning/</a:t>
            </a:r>
            <a:r>
              <a:rPr lang="en-US"/>
              <a:t> </a:t>
            </a:r>
            <a:endParaRPr/>
          </a:p>
        </p:txBody>
      </p:sp>
      <p:pic>
        <p:nvPicPr>
          <p:cNvPr descr="Abstract background of data" id="445" name="Google Shape;445;p10"/>
          <p:cNvPicPr preferRelativeResize="0"/>
          <p:nvPr>
            <p:ph idx="3" type="pic"/>
          </p:nvPr>
        </p:nvPicPr>
        <p:blipFill rotWithShape="1">
          <a:blip r:embed="rId4">
            <a:alphaModFix/>
          </a:blip>
          <a:srcRect b="0" l="27656" r="27656" t="0"/>
          <a:stretch/>
        </p:blipFill>
        <p:spPr>
          <a:xfrm>
            <a:off x="0" y="0"/>
            <a:ext cx="5448300" cy="6857553"/>
          </a:xfrm>
          <a:prstGeom prst="rect">
            <a:avLst/>
          </a:prstGeom>
          <a:solidFill>
            <a:srgbClr val="FAFAF9"/>
          </a:solidFill>
          <a:ln>
            <a:noFill/>
          </a:ln>
        </p:spPr>
      </p:pic>
      <p:sp>
        <p:nvSpPr>
          <p:cNvPr id="446" name="Google Shape;446;p10"/>
          <p:cNvSpPr txBox="1"/>
          <p:nvPr>
            <p:ph type="title"/>
          </p:nvPr>
        </p:nvSpPr>
        <p:spPr>
          <a:xfrm>
            <a:off x="5703868" y="1520825"/>
            <a:ext cx="6116657" cy="1962173"/>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5000"/>
              <a:buFont typeface="Arial"/>
              <a:buNone/>
            </a:pPr>
            <a:r>
              <a:rPr lang="en-US"/>
              <a:t>Asymmetric Cryptography Works Only If…</a:t>
            </a:r>
            <a:endParaRPr/>
          </a:p>
        </p:txBody>
      </p:sp>
      <p:sp>
        <p:nvSpPr>
          <p:cNvPr id="447" name="Google Shape;447;p10"/>
          <p:cNvSpPr txBox="1"/>
          <p:nvPr>
            <p:ph idx="4" type="body"/>
          </p:nvPr>
        </p:nvSpPr>
        <p:spPr>
          <a:xfrm>
            <a:off x="371475" y="379325"/>
            <a:ext cx="147610" cy="216000"/>
          </a:xfrm>
          <a:prstGeom prst="rect">
            <a:avLst/>
          </a:prstGeom>
          <a:blipFill rotWithShape="1">
            <a:blip r:embed="rId5">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
        <p:nvSpPr>
          <p:cNvPr id="448" name="Google Shape;448;p1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Layouts: Covers">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youts: Content">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2024-11-07T07:02:01Z</dcterms:created>
  <dc:creator>Heiko Vainsalu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0x0101009EE162D72832F54BAC86E3B709617880</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Language">
    <vt:lpwstr>English</vt:lpwstr>
  </property>
  <property fmtid="{D5CDD505-2E9C-101B-9397-08002B2CF9AE}" pid="12" name="xd_Signature">
    <vt:bool>false</vt:bool>
  </property>
  <property fmtid="{D5CDD505-2E9C-101B-9397-08002B2CF9AE}" pid="13" name="SharedWithUsers">
    <vt:lpwstr>1715;#Maarika Rosenstein</vt:lpwstr>
  </property>
  <property fmtid="{D5CDD505-2E9C-101B-9397-08002B2CF9AE}" pid="14" name="Order">
    <vt:r8>469000.0</vt:r8>
  </property>
</Properties>
</file>